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35" r:id="rId2"/>
    <p:sldId id="338" r:id="rId3"/>
    <p:sldId id="402" r:id="rId4"/>
    <p:sldId id="432" r:id="rId5"/>
    <p:sldId id="428" r:id="rId6"/>
    <p:sldId id="374" r:id="rId7"/>
    <p:sldId id="375" r:id="rId8"/>
    <p:sldId id="427" r:id="rId9"/>
    <p:sldId id="404" r:id="rId10"/>
    <p:sldId id="414" r:id="rId11"/>
    <p:sldId id="415" r:id="rId12"/>
    <p:sldId id="377" r:id="rId13"/>
    <p:sldId id="434" r:id="rId14"/>
    <p:sldId id="422" r:id="rId15"/>
    <p:sldId id="423" r:id="rId16"/>
    <p:sldId id="420" r:id="rId17"/>
    <p:sldId id="418" r:id="rId18"/>
    <p:sldId id="421" r:id="rId19"/>
    <p:sldId id="425" r:id="rId20"/>
    <p:sldId id="419" r:id="rId21"/>
    <p:sldId id="426" r:id="rId22"/>
    <p:sldId id="424" r:id="rId23"/>
    <p:sldId id="417" r:id="rId24"/>
    <p:sldId id="429" r:id="rId25"/>
    <p:sldId id="430" r:id="rId26"/>
    <p:sldId id="431" r:id="rId27"/>
    <p:sldId id="435" r:id="rId28"/>
    <p:sldId id="394" r:id="rId29"/>
  </p:sldIdLst>
  <p:sldSz cx="9144000" cy="6858000" type="screen4x3"/>
  <p:notesSz cx="6934200" cy="9220200"/>
  <p:custDataLst>
    <p:tags r:id="rId3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9933"/>
    <a:srgbClr val="FFCC66"/>
    <a:srgbClr val="BCFF37"/>
    <a:srgbClr val="CCFF66"/>
    <a:srgbClr val="CC9900"/>
    <a:srgbClr val="FF9900"/>
    <a:srgbClr val="FFFFCC"/>
    <a:srgbClr val="FF860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0606" autoAdjust="0"/>
    <p:restoredTop sz="94718" autoAdjust="0"/>
  </p:normalViewPr>
  <p:slideViewPr>
    <p:cSldViewPr showGuides="1">
      <p:cViewPr varScale="1">
        <p:scale>
          <a:sx n="126" d="100"/>
          <a:sy n="126" d="100"/>
        </p:scale>
        <p:origin x="-1110" y="-48"/>
      </p:cViewPr>
      <p:guideLst>
        <p:guide orient="horz" pos="1680"/>
        <p:guide pos="576"/>
        <p:guide pos="1305"/>
        <p:guide pos="348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46" d="100"/>
          <a:sy n="46" d="100"/>
        </p:scale>
        <p:origin x="-1950" y="-102"/>
      </p:cViewPr>
      <p:guideLst>
        <p:guide orient="horz" pos="2904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10" Type="http://schemas.openxmlformats.org/officeDocument/2006/relationships/image" Target="../media/image19.wmf"/><Relationship Id="rId4" Type="http://schemas.openxmlformats.org/officeDocument/2006/relationships/image" Target="../media/image13.wmf"/><Relationship Id="rId9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image" Target="../media/image32.wmf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12" Type="http://schemas.openxmlformats.org/officeDocument/2006/relationships/image" Target="../media/image31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11" Type="http://schemas.openxmlformats.org/officeDocument/2006/relationships/image" Target="../media/image30.wmf"/><Relationship Id="rId5" Type="http://schemas.openxmlformats.org/officeDocument/2006/relationships/image" Target="../media/image24.wmf"/><Relationship Id="rId15" Type="http://schemas.openxmlformats.org/officeDocument/2006/relationships/image" Target="../media/image34.wmf"/><Relationship Id="rId10" Type="http://schemas.openxmlformats.org/officeDocument/2006/relationships/image" Target="../media/image29.wmf"/><Relationship Id="rId4" Type="http://schemas.openxmlformats.org/officeDocument/2006/relationships/image" Target="../media/image23.wmf"/><Relationship Id="rId9" Type="http://schemas.openxmlformats.org/officeDocument/2006/relationships/image" Target="../media/image28.wmf"/><Relationship Id="rId14" Type="http://schemas.openxmlformats.org/officeDocument/2006/relationships/image" Target="../media/image3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defTabSz="923186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algn="r" defTabSz="923186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defTabSz="923186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algn="r" defTabSz="923186">
              <a:defRPr sz="1200">
                <a:latin typeface="Arial" charset="0"/>
              </a:defRPr>
            </a:lvl1pPr>
          </a:lstStyle>
          <a:p>
            <a:pPr>
              <a:defRPr/>
            </a:pPr>
            <a:fld id="{77B87DC0-52E1-4FAE-A0CF-7A4F16DF35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defTabSz="923186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algn="r" defTabSz="923186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79913"/>
            <a:ext cx="5546725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59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defTabSz="923186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algn="r" defTabSz="923186">
              <a:defRPr sz="1200">
                <a:latin typeface="Arial" charset="0"/>
              </a:defRPr>
            </a:lvl1pPr>
          </a:lstStyle>
          <a:p>
            <a:pPr>
              <a:defRPr/>
            </a:pPr>
            <a:fld id="{8BB16B52-7759-4701-BD6D-53A4CA8FBA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2338"/>
            <a:fld id="{9626F229-00A8-48CE-8C60-7DC10354308D}" type="slidenum">
              <a:rPr lang="en-US" smtClean="0"/>
              <a:pPr defTabSz="922338"/>
              <a:t>1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0" descr="Hurricane 02"/>
          <p:cNvPicPr>
            <a:picLocks noChangeAspect="1" noChangeArrowheads="1"/>
          </p:cNvPicPr>
          <p:nvPr userDrawn="1"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93" descr="noc_logo blue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3475" y="622300"/>
            <a:ext cx="2382838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lIns="91440" tIns="45720" rIns="91440" bIns="45720"/>
          <a:lstStyle>
            <a:lvl1pPr algn="r" defTabSz="914400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FF1AA1E-A023-415B-B854-4C82733C7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5240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5240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E0739-BB01-4C13-AC15-6CF86C2EAE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852" y="1166018"/>
            <a:ext cx="8694296" cy="55720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9C6A7-3002-407F-B3A9-8B1F900E4E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4290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9288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8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81CDB-5E04-4520-97CF-09632021E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5240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F0059-F37E-4205-B8ED-423114E2C2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661150"/>
            <a:ext cx="1828800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8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47C70-F76B-4367-AB08-9674A953A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1210"/>
            <a:ext cx="7010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8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306F2-06EE-4329-95C4-4E5782414B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841AA-7966-4170-A0D8-F898D60FD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8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1B5DE-9651-4CF4-9F17-C520E9B135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5240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5240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495800" y="38623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661150"/>
            <a:ext cx="1828800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8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15C20-8A57-4F0E-80F0-D9CCD3F3D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08" descr="Frank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7010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08" name="Rectangle 84"/>
          <p:cNvSpPr>
            <a:spLocks noChangeArrowheads="1"/>
          </p:cNvSpPr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1113" name="Rectangle 8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6" rIns="96653" bIns="48326" numCol="1" anchor="t" anchorCtr="0" compatLnSpc="1">
            <a:prstTxWarp prst="textNoShape">
              <a:avLst/>
            </a:prstTxWarp>
          </a:bodyPr>
          <a:lstStyle>
            <a:lvl1pPr algn="ctr">
              <a:defRPr sz="13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9B5FFDC5-66C1-40F0-B35A-DA837347B2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102" name="Picture 109" descr="noc_logo blue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39000" y="228600"/>
            <a:ext cx="1768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7543800" y="6705600"/>
            <a:ext cx="1514475" cy="12311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en-US" sz="800" dirty="0" smtClean="0"/>
              <a:t>13-46781_</a:t>
            </a:r>
            <a:fld id="{2A0191AE-344C-41CE-8E4B-5CE5522789EF}" type="datetime8">
              <a:rPr lang="en-US" sz="800"/>
              <a:pPr algn="r">
                <a:defRPr/>
              </a:pPr>
              <a:t>2/18/2013 2:18 PM</a:t>
            </a:fld>
            <a:endParaRPr lang="en-US" sz="8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7" r:id="rId1"/>
    <p:sldLayoutId id="2147484288" r:id="rId2"/>
    <p:sldLayoutId id="2147484289" r:id="rId3"/>
    <p:sldLayoutId id="2147484290" r:id="rId4"/>
    <p:sldLayoutId id="2147484291" r:id="rId5"/>
    <p:sldLayoutId id="2147484292" r:id="rId6"/>
    <p:sldLayoutId id="2147484293" r:id="rId7"/>
    <p:sldLayoutId id="2147484295" r:id="rId8"/>
    <p:sldLayoutId id="2147484298" r:id="rId9"/>
    <p:sldLayoutId id="2147484299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Tahoma" pitchFamily="34" charset="0"/>
          <a:cs typeface="Arial" charset="0"/>
        </a:defRPr>
      </a:lvl9pPr>
    </p:titleStyle>
    <p:bodyStyle>
      <a:lvl1pPr marL="231775" indent="-231775" algn="l" rtl="0" eaLnBrk="0" fontAlgn="base" hangingPunct="0">
        <a:spcBef>
          <a:spcPct val="65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15938" indent="-169863" algn="l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  <a:cs typeface="+mn-cs"/>
        </a:defRPr>
      </a:lvl2pPr>
      <a:lvl3pPr marL="858838" indent="-228600" algn="l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  <a:cs typeface="+mn-cs"/>
        </a:defRPr>
      </a:lvl3pPr>
      <a:lvl4pPr marL="1201738" indent="-228600" algn="l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  <a:cs typeface="+mn-cs"/>
        </a:defRPr>
      </a:lvl4pPr>
      <a:lvl5pPr marL="1544638" indent="-228600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5pPr>
      <a:lvl6pPr marL="2001838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6pPr>
      <a:lvl7pPr marL="2459038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7pPr>
      <a:lvl8pPr marL="2916238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8pPr>
      <a:lvl9pPr marL="3373438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6.bin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4.bin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oleObject" Target="../embeddings/oleObject22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6.bin"/><Relationship Id="rId12" Type="http://schemas.openxmlformats.org/officeDocument/2006/relationships/oleObject" Target="../embeddings/oleObject21.bin"/><Relationship Id="rId1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5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5.bin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24.bin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3.bin"/><Relationship Id="rId9" Type="http://schemas.openxmlformats.org/officeDocument/2006/relationships/oleObject" Target="../embeddings/oleObject18.bin"/><Relationship Id="rId14" Type="http://schemas.openxmlformats.org/officeDocument/2006/relationships/oleObject" Target="../embeddings/oleObject23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30.bin"/><Relationship Id="rId5" Type="http://schemas.openxmlformats.org/officeDocument/2006/relationships/oleObject" Target="../embeddings/oleObject29.bin"/><Relationship Id="rId4" Type="http://schemas.openxmlformats.org/officeDocument/2006/relationships/oleObject" Target="../embeddings/oleObject28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6.bin"/><Relationship Id="rId5" Type="http://schemas.openxmlformats.org/officeDocument/2006/relationships/oleObject" Target="../embeddings/oleObject35.bin"/><Relationship Id="rId4" Type="http://schemas.openxmlformats.org/officeDocument/2006/relationships/oleObject" Target="../embeddings/oleObject3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2"/>
          <p:cNvSpPr>
            <a:spLocks noGrp="1" noChangeArrowheads="1"/>
          </p:cNvSpPr>
          <p:nvPr>
            <p:ph type="ctrTitle" idx="4294967295"/>
          </p:nvPr>
        </p:nvSpPr>
        <p:spPr>
          <a:xfrm>
            <a:off x="847725" y="2937669"/>
            <a:ext cx="7772400" cy="982662"/>
          </a:xfrm>
          <a:noFill/>
        </p:spPr>
        <p:txBody>
          <a:bodyPr/>
          <a:lstStyle/>
          <a:p>
            <a:pPr algn="r" eaLnBrk="1" hangingPunct="1">
              <a:spcBef>
                <a:spcPct val="40000"/>
              </a:spcBef>
              <a:spcAft>
                <a:spcPct val="40000"/>
              </a:spcAft>
            </a:pP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5-7 March 2013</a:t>
            </a:r>
            <a:r>
              <a:rPr lang="en-US" sz="2200" dirty="0" smtClean="0">
                <a:latin typeface="Arial" charset="0"/>
              </a:rPr>
              <a:t/>
            </a:r>
            <a:br>
              <a:rPr lang="en-US" sz="2200" dirty="0" smtClean="0">
                <a:latin typeface="Arial" charset="0"/>
              </a:rPr>
            </a:br>
            <a:endParaRPr lang="en-US" sz="2200" dirty="0" smtClean="0">
              <a:latin typeface="Arial" charset="0"/>
            </a:endParaRPr>
          </a:p>
        </p:txBody>
      </p:sp>
      <p:sp>
        <p:nvSpPr>
          <p:cNvPr id="18435" name="Text Box 53"/>
          <p:cNvSpPr txBox="1">
            <a:spLocks noChangeArrowheads="1"/>
          </p:cNvSpPr>
          <p:nvPr/>
        </p:nvSpPr>
        <p:spPr bwMode="auto">
          <a:xfrm>
            <a:off x="914400" y="3962400"/>
            <a:ext cx="7705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4459288" algn="l"/>
              </a:tabLst>
            </a:pPr>
            <a:r>
              <a:rPr lang="en-US" sz="2400" dirty="0">
                <a:latin typeface="Arial" charset="0"/>
              </a:rPr>
              <a:t>Frank Fendell	</a:t>
            </a:r>
            <a:r>
              <a:rPr lang="en-US" sz="2400" dirty="0" err="1">
                <a:latin typeface="Arial" charset="0"/>
              </a:rPr>
              <a:t>Paritosh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Mokhasi</a:t>
            </a:r>
            <a:endParaRPr lang="en-US" sz="2400" dirty="0">
              <a:latin typeface="Arial" charset="0"/>
            </a:endParaRPr>
          </a:p>
        </p:txBody>
      </p:sp>
      <p:sp>
        <p:nvSpPr>
          <p:cNvPr id="18436" name="Text Box 54"/>
          <p:cNvSpPr txBox="1">
            <a:spLocks noChangeArrowheads="1"/>
          </p:cNvSpPr>
          <p:nvPr/>
        </p:nvSpPr>
        <p:spPr bwMode="auto">
          <a:xfrm>
            <a:off x="914400" y="4425950"/>
            <a:ext cx="7705725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4459288" algn="l"/>
              </a:tabLst>
            </a:pPr>
            <a:r>
              <a:rPr lang="en-US" sz="1700" dirty="0">
                <a:latin typeface="Arial" charset="0"/>
              </a:rPr>
              <a:t>Science and Weather Systems	</a:t>
            </a:r>
            <a:r>
              <a:rPr lang="en-US" sz="1700" dirty="0" smtClean="0">
                <a:latin typeface="Arial" charset="0"/>
              </a:rPr>
              <a:t>Wolfram Technology Group</a:t>
            </a:r>
            <a:r>
              <a:rPr lang="en-US" sz="1700" dirty="0">
                <a:latin typeface="Arial" charset="0"/>
              </a:rPr>
              <a:t/>
            </a:r>
            <a:br>
              <a:rPr lang="en-US" sz="1700" dirty="0">
                <a:latin typeface="Arial" charset="0"/>
              </a:rPr>
            </a:br>
            <a:r>
              <a:rPr lang="en-US" sz="1700" dirty="0">
                <a:latin typeface="Arial" charset="0"/>
              </a:rPr>
              <a:t>Northrop Grumman Aerospace Systems	Wolfram </a:t>
            </a:r>
            <a:r>
              <a:rPr lang="en-US" sz="1700" dirty="0" smtClean="0">
                <a:latin typeface="Arial" charset="0"/>
              </a:rPr>
              <a:t>Research Inc.</a:t>
            </a:r>
            <a:endParaRPr lang="en-US" sz="1700" dirty="0">
              <a:latin typeface="Arial" charset="0"/>
            </a:endParaRPr>
          </a:p>
          <a:p>
            <a:pPr>
              <a:tabLst>
                <a:tab pos="4459288" algn="l"/>
              </a:tabLst>
            </a:pPr>
            <a:r>
              <a:rPr lang="en-US" sz="1700" dirty="0">
                <a:latin typeface="Arial" charset="0"/>
              </a:rPr>
              <a:t>Redondo Beach, CA </a:t>
            </a:r>
            <a:r>
              <a:rPr lang="en-US" sz="1700" dirty="0" smtClean="0">
                <a:latin typeface="Arial" charset="0"/>
              </a:rPr>
              <a:t>90278</a:t>
            </a:r>
            <a:r>
              <a:rPr lang="en-US" sz="1700" dirty="0">
                <a:latin typeface="Arial" charset="0"/>
              </a:rPr>
              <a:t>	Champaign, IL </a:t>
            </a:r>
            <a:r>
              <a:rPr lang="en-US" sz="1700" dirty="0" smtClean="0">
                <a:latin typeface="Arial" charset="0"/>
              </a:rPr>
              <a:t>61820</a:t>
            </a:r>
            <a:br>
              <a:rPr lang="en-US" sz="1700" dirty="0" smtClean="0">
                <a:latin typeface="Arial" charset="0"/>
              </a:rPr>
            </a:br>
            <a:r>
              <a:rPr lang="en-US" sz="1700" dirty="0" smtClean="0">
                <a:latin typeface="Arial" charset="0"/>
              </a:rPr>
              <a:t>frank.fendell@ngc.com	paritoshm@wolfram.com </a:t>
            </a:r>
            <a:endParaRPr lang="en-US" sz="1700" dirty="0">
              <a:latin typeface="Arial" charset="0"/>
            </a:endParaRPr>
          </a:p>
        </p:txBody>
      </p:sp>
      <p:sp>
        <p:nvSpPr>
          <p:cNvPr id="18437" name="Rectangle 64"/>
          <p:cNvSpPr>
            <a:spLocks noChangeArrowheads="1"/>
          </p:cNvSpPr>
          <p:nvPr/>
        </p:nvSpPr>
        <p:spPr bwMode="auto">
          <a:xfrm>
            <a:off x="0" y="1447800"/>
            <a:ext cx="86233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40000"/>
              </a:spcBef>
              <a:spcAft>
                <a:spcPct val="40000"/>
              </a:spcAft>
            </a:pPr>
            <a:r>
              <a:rPr lang="en-US" sz="3000" b="1" dirty="0">
                <a:latin typeface="Arial" charset="0"/>
              </a:rPr>
              <a:t>Modular </a:t>
            </a:r>
            <a:r>
              <a:rPr lang="en-US" sz="3000" b="1" dirty="0" smtClean="0">
                <a:latin typeface="Arial" charset="0"/>
              </a:rPr>
              <a:t>Modeling</a:t>
            </a:r>
            <a:br>
              <a:rPr lang="en-US" sz="3000" b="1" dirty="0" smtClean="0">
                <a:latin typeface="Arial" charset="0"/>
              </a:rPr>
            </a:br>
            <a:r>
              <a:rPr lang="en-US" sz="3000" b="1" dirty="0" smtClean="0">
                <a:latin typeface="Arial" charset="0"/>
              </a:rPr>
              <a:t>of</a:t>
            </a:r>
            <a:r>
              <a:rPr lang="en-US" sz="3000" b="1" dirty="0">
                <a:latin typeface="Arial" charset="0"/>
              </a:rPr>
              <a:t> </a:t>
            </a:r>
            <a:r>
              <a:rPr lang="en-US" sz="3000" b="1" dirty="0" smtClean="0">
                <a:latin typeface="Arial" charset="0"/>
              </a:rPr>
              <a:t>Tropical-Cyclone </a:t>
            </a:r>
            <a:r>
              <a:rPr lang="en-US" sz="3000" b="1" dirty="0">
                <a:latin typeface="Arial" charset="0"/>
              </a:rPr>
              <a:t>Structure:</a:t>
            </a:r>
            <a:br>
              <a:rPr lang="en-US" sz="3000" b="1" dirty="0">
                <a:latin typeface="Arial" charset="0"/>
              </a:rPr>
            </a:br>
            <a:r>
              <a:rPr lang="en-US" sz="3000" b="1" dirty="0" smtClean="0">
                <a:latin typeface="Arial" charset="0"/>
              </a:rPr>
              <a:t>Support of Global Hawk Missions</a:t>
            </a:r>
            <a:endParaRPr lang="en-US" sz="3000" b="1" dirty="0">
              <a:latin typeface="Arial" charset="0"/>
            </a:endParaRPr>
          </a:p>
        </p:txBody>
      </p:sp>
      <p:sp>
        <p:nvSpPr>
          <p:cNvPr id="18438" name="Text Box 54"/>
          <p:cNvSpPr txBox="1">
            <a:spLocks noChangeArrowheads="1"/>
          </p:cNvSpPr>
          <p:nvPr/>
        </p:nvSpPr>
        <p:spPr bwMode="auto">
          <a:xfrm>
            <a:off x="2209800" y="5715000"/>
            <a:ext cx="4724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Ctr="1">
            <a:spAutoFit/>
          </a:bodyPr>
          <a:lstStyle/>
          <a:p>
            <a:pPr>
              <a:tabLst>
                <a:tab pos="4459288" algn="l"/>
              </a:tabLst>
            </a:pPr>
            <a:r>
              <a:rPr lang="en-US" sz="1500" dirty="0" smtClean="0">
                <a:latin typeface="Arial" charset="0"/>
              </a:rPr>
              <a:t>67</a:t>
            </a:r>
            <a:r>
              <a:rPr lang="en-US" sz="1500" baseline="30000" dirty="0" smtClean="0">
                <a:latin typeface="Arial" charset="0"/>
              </a:rPr>
              <a:t>th</a:t>
            </a:r>
            <a:r>
              <a:rPr lang="en-US" sz="1500" dirty="0" smtClean="0">
                <a:latin typeface="Arial" charset="0"/>
              </a:rPr>
              <a:t> Interdepartmental Hurricane Conference</a:t>
            </a:r>
          </a:p>
          <a:p>
            <a:pPr>
              <a:tabLst>
                <a:tab pos="4459288" algn="l"/>
              </a:tabLst>
            </a:pPr>
            <a:r>
              <a:rPr lang="en-US" sz="1500" dirty="0" smtClean="0">
                <a:latin typeface="Arial" charset="0"/>
              </a:rPr>
              <a:t>Tropical Cyclone Research Forum</a:t>
            </a:r>
          </a:p>
          <a:p>
            <a:pPr>
              <a:tabLst>
                <a:tab pos="4459288" algn="l"/>
              </a:tabLst>
            </a:pPr>
            <a:r>
              <a:rPr lang="en-US" sz="1500" dirty="0" smtClean="0">
                <a:latin typeface="Arial" charset="0"/>
              </a:rPr>
              <a:t>NOAA Center for Weather and Climate Prediction</a:t>
            </a:r>
          </a:p>
          <a:p>
            <a:pPr>
              <a:tabLst>
                <a:tab pos="4459288" algn="l"/>
              </a:tabLst>
            </a:pPr>
            <a:r>
              <a:rPr lang="en-US" sz="1500" dirty="0" smtClean="0">
                <a:latin typeface="Arial" charset="0"/>
              </a:rPr>
              <a:t>Riverdale, MD 20737</a:t>
            </a:r>
            <a:endParaRPr lang="en-US" sz="1500" dirty="0">
              <a:latin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765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Content Placeholder 45"/>
          <p:cNvSpPr>
            <a:spLocks noGrp="1"/>
          </p:cNvSpPr>
          <p:nvPr>
            <p:ph idx="1"/>
          </p:nvPr>
        </p:nvSpPr>
        <p:spPr bwMode="auto">
          <a:xfrm>
            <a:off x="304800" y="1401763"/>
            <a:ext cx="8431213" cy="4525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For steady axisymmetric flow of an incompressible fluid</a:t>
            </a:r>
            <a:br>
              <a:rPr lang="en-US" dirty="0" smtClean="0"/>
            </a:br>
            <a:r>
              <a:rPr lang="en-US" dirty="0" smtClean="0"/>
              <a:t>with a constant kinematic viscosity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υ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/>
              <a:t>(ascribed eddy-diffusivity values), nondimensionalize as follows (</a:t>
            </a:r>
            <a:r>
              <a:rPr lang="en-US" dirty="0" err="1" smtClean="0"/>
              <a:t>Ekman</a:t>
            </a:r>
            <a:r>
              <a:rPr lang="en-US" dirty="0" smtClean="0"/>
              <a:t> number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dirty="0" smtClean="0"/>
              <a:t>):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where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dirty="0" smtClean="0">
                <a:cs typeface="Times New Roman" pitchFamily="18" charset="0"/>
              </a:rPr>
              <a:t>is a reference angular momentum per mass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,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is the Coriolis frequency, and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spcBef>
                <a:spcPct val="0"/>
              </a:spcBef>
              <a:buNone/>
            </a:pPr>
            <a:endParaRPr lang="en-US" sz="1600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Dropping the primes, dimensionless equations for continuity and conservation of momentum take the form</a:t>
            </a:r>
            <a:br>
              <a:rPr lang="en-US" dirty="0" smtClean="0"/>
            </a:br>
            <a:endParaRPr lang="en-US" sz="1600" dirty="0" smtClean="0"/>
          </a:p>
          <a:p>
            <a:pPr lvl="1">
              <a:spcBef>
                <a:spcPct val="0"/>
              </a:spcBef>
            </a:pPr>
            <a:r>
              <a:rPr lang="en-US" dirty="0" smtClean="0"/>
              <a:t>In axisymmetric cylindrical polar coordinates,</a:t>
            </a:r>
          </a:p>
          <a:p>
            <a:pPr>
              <a:spcBef>
                <a:spcPct val="0"/>
              </a:spcBef>
            </a:pPr>
            <a:endParaRPr lang="en-US" sz="1600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In the (nondiffusive) </a:t>
            </a:r>
            <a:r>
              <a:rPr lang="en-US" i="1" dirty="0" smtClean="0"/>
              <a:t>bulk vortex</a:t>
            </a:r>
            <a:r>
              <a:rPr lang="en-US" dirty="0" smtClean="0"/>
              <a:t>, as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dirty="0" smtClean="0"/>
              <a:t> </a:t>
            </a:r>
            <a:r>
              <a:rPr lang="en-US" dirty="0" smtClean="0">
                <a:sym typeface="Symbol" pitchFamily="18" charset="2"/>
              </a:rPr>
              <a:t> </a:t>
            </a:r>
            <a:r>
              <a:rPr lang="en-US" dirty="0" smtClean="0"/>
              <a:t>top of the boundary layer, </a:t>
            </a:r>
          </a:p>
        </p:txBody>
      </p:sp>
      <p:sp>
        <p:nvSpPr>
          <p:cNvPr id="1035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CFC1003-5128-49E9-9C4C-95DACA634CF0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>
                <a:latin typeface="Arial" charset="0"/>
              </a:rPr>
              <a:t>The Dynamics</a:t>
            </a:r>
            <a:br>
              <a:rPr lang="en-US" sz="2400" smtClean="0">
                <a:latin typeface="Arial" charset="0"/>
              </a:rPr>
            </a:br>
            <a:r>
              <a:rPr lang="en-US" sz="2400" smtClean="0">
                <a:latin typeface="Arial" charset="0"/>
              </a:rPr>
              <a:t>of the Tropical-Cyclone Boundary Layer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008188" y="2365375"/>
          <a:ext cx="4735512" cy="368300"/>
        </p:xfrm>
        <a:graphic>
          <a:graphicData uri="http://schemas.openxmlformats.org/presentationml/2006/ole">
            <p:oleObj spid="_x0000_s1026" name="Equation" r:id="rId3" imgW="4762440" imgH="368280" progId="Equation.DSMT4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3003550" y="3243066"/>
          <a:ext cx="2997200" cy="317500"/>
        </p:xfrm>
        <a:graphic>
          <a:graphicData uri="http://schemas.openxmlformats.org/presentationml/2006/ole">
            <p:oleObj spid="_x0000_s1027" name="Equation" r:id="rId4" imgW="2997000" imgH="317160" progId="Equation.3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3027363" y="3630416"/>
          <a:ext cx="1079500" cy="241300"/>
        </p:xfrm>
        <a:graphic>
          <a:graphicData uri="http://schemas.openxmlformats.org/presentationml/2006/ole">
            <p:oleObj spid="_x0000_s1028" name="Equation" r:id="rId5" imgW="1079280" imgH="241200" progId="Equation.3">
              <p:embed/>
            </p:oleObj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5202381" y="3614541"/>
          <a:ext cx="685800" cy="231775"/>
        </p:xfrm>
        <a:graphic>
          <a:graphicData uri="http://schemas.openxmlformats.org/presentationml/2006/ole">
            <p:oleObj spid="_x0000_s1029" name="Equation" r:id="rId6" imgW="711000" imgH="241200" progId="Equation.3">
              <p:embed/>
            </p:oleObj>
          </a:graphicData>
        </a:graphic>
      </p:graphicFrame>
      <p:graphicFrame>
        <p:nvGraphicFramePr>
          <p:cNvPr id="1030" name="Object 7"/>
          <p:cNvGraphicFramePr>
            <a:graphicFrameLocks noChangeAspect="1"/>
          </p:cNvGraphicFramePr>
          <p:nvPr/>
        </p:nvGraphicFramePr>
        <p:xfrm>
          <a:off x="3441700" y="4876800"/>
          <a:ext cx="2197100" cy="304800"/>
        </p:xfrm>
        <a:graphic>
          <a:graphicData uri="http://schemas.openxmlformats.org/presentationml/2006/ole">
            <p:oleObj spid="_x0000_s1030" name="Equation" r:id="rId7" imgW="2197080" imgH="304560" progId="Equation.DSMT4">
              <p:embed/>
            </p:oleObj>
          </a:graphicData>
        </a:graphic>
      </p:graphicFrame>
      <p:graphicFrame>
        <p:nvGraphicFramePr>
          <p:cNvPr id="1031" name="Object 8"/>
          <p:cNvGraphicFramePr>
            <a:graphicFrameLocks noChangeAspect="1"/>
          </p:cNvGraphicFramePr>
          <p:nvPr/>
        </p:nvGraphicFramePr>
        <p:xfrm>
          <a:off x="2270125" y="4349750"/>
          <a:ext cx="4597400" cy="368300"/>
        </p:xfrm>
        <a:graphic>
          <a:graphicData uri="http://schemas.openxmlformats.org/presentationml/2006/ole">
            <p:oleObj spid="_x0000_s1031" name="Equation" r:id="rId8" imgW="4597200" imgH="368280" progId="Equation.DSMT4">
              <p:embed/>
            </p:oleObj>
          </a:graphicData>
        </a:graphic>
      </p:graphicFrame>
      <p:graphicFrame>
        <p:nvGraphicFramePr>
          <p:cNvPr id="1032" name="Object 9"/>
          <p:cNvGraphicFramePr>
            <a:graphicFrameLocks noChangeAspect="1"/>
          </p:cNvGraphicFramePr>
          <p:nvPr/>
        </p:nvGraphicFramePr>
        <p:xfrm>
          <a:off x="3238500" y="5473700"/>
          <a:ext cx="2667000" cy="254000"/>
        </p:xfrm>
        <a:graphic>
          <a:graphicData uri="http://schemas.openxmlformats.org/presentationml/2006/ole">
            <p:oleObj spid="_x0000_s1032" name="Equation" r:id="rId9" imgW="2666880" imgH="253800" progId="Equation.DSMT4">
              <p:embed/>
            </p:oleObj>
          </a:graphicData>
        </a:graphic>
      </p:graphicFrame>
      <p:graphicFrame>
        <p:nvGraphicFramePr>
          <p:cNvPr id="1033" name="Object 10"/>
          <p:cNvGraphicFramePr>
            <a:graphicFrameLocks noChangeAspect="1"/>
          </p:cNvGraphicFramePr>
          <p:nvPr/>
        </p:nvGraphicFramePr>
        <p:xfrm>
          <a:off x="1835150" y="5745162"/>
          <a:ext cx="5473700" cy="254000"/>
        </p:xfrm>
        <a:graphic>
          <a:graphicData uri="http://schemas.openxmlformats.org/presentationml/2006/ole">
            <p:oleObj spid="_x0000_s1033" name="Equation" r:id="rId10" imgW="5473440" imgH="253800" progId="Equation.DSMT4">
              <p:embed/>
            </p:oleObj>
          </a:graphicData>
        </a:graphic>
      </p:graphicFrame>
      <p:graphicFrame>
        <p:nvGraphicFramePr>
          <p:cNvPr id="1034" name="Object 11"/>
          <p:cNvGraphicFramePr>
            <a:graphicFrameLocks noChangeAspect="1"/>
          </p:cNvGraphicFramePr>
          <p:nvPr/>
        </p:nvGraphicFramePr>
        <p:xfrm>
          <a:off x="2998788" y="6018212"/>
          <a:ext cx="3327400" cy="317500"/>
        </p:xfrm>
        <a:graphic>
          <a:graphicData uri="http://schemas.openxmlformats.org/presentationml/2006/ole">
            <p:oleObj spid="_x0000_s1034" name="Equation" r:id="rId11" imgW="3327120" imgH="317160" progId="Equation.3">
              <p:embed/>
            </p:oleObj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6629400" y="2644329"/>
          <a:ext cx="457200" cy="394854"/>
        </p:xfrm>
        <a:graphic>
          <a:graphicData uri="http://schemas.openxmlformats.org/presentationml/2006/ole">
            <p:oleObj spid="_x0000_s1035" name="Equation" r:id="rId12" imgW="279360" imgH="241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>
                <a:latin typeface="Arial" charset="0"/>
              </a:rPr>
              <a:t>The Dynamics</a:t>
            </a:r>
            <a:br>
              <a:rPr lang="en-US" sz="2400" dirty="0" smtClean="0">
                <a:latin typeface="Arial" charset="0"/>
              </a:rPr>
            </a:br>
            <a:r>
              <a:rPr lang="en-US" sz="2400" dirty="0" smtClean="0">
                <a:latin typeface="Arial" charset="0"/>
              </a:rPr>
              <a:t>of the Tropical-Cyclone Boundary Layer (continued)</a:t>
            </a:r>
          </a:p>
        </p:txBody>
      </p:sp>
      <p:sp>
        <p:nvSpPr>
          <p:cNvPr id="2068" name="Content Placeholder 45"/>
          <p:cNvSpPr>
            <a:spLocks noGrp="1"/>
          </p:cNvSpPr>
          <p:nvPr>
            <p:ph idx="1"/>
          </p:nvPr>
        </p:nvSpPr>
        <p:spPr bwMode="auto">
          <a:xfrm>
            <a:off x="224852" y="1166018"/>
            <a:ext cx="8919148" cy="557206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>
                <a:latin typeface="Arial" charset="0"/>
              </a:rPr>
              <a:t>In the </a:t>
            </a:r>
            <a:r>
              <a:rPr lang="en-US" i="1" dirty="0" smtClean="0">
                <a:latin typeface="Arial" charset="0"/>
              </a:rPr>
              <a:t>frictional layer</a:t>
            </a:r>
            <a:r>
              <a:rPr lang="en-US" dirty="0" smtClean="0">
                <a:latin typeface="Arial" charset="0"/>
              </a:rPr>
              <a:t>, introduce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 = z/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Arial" charset="0"/>
              </a:rPr>
              <a:t>    </a:t>
            </a:r>
            <a:r>
              <a:rPr lang="en-US" dirty="0" smtClean="0">
                <a:latin typeface="Arial" charset="0"/>
                <a:sym typeface="Symbol" pitchFamily="18" charset="2"/>
              </a:rPr>
              <a:t>, which implies</a:t>
            </a:r>
            <a:br>
              <a:rPr lang="en-US" dirty="0" smtClean="0">
                <a:latin typeface="Arial" charset="0"/>
                <a:sym typeface="Symbol" pitchFamily="18" charset="2"/>
              </a:rPr>
            </a:br>
            <a:r>
              <a:rPr lang="en-US" dirty="0" smtClean="0">
                <a:latin typeface="Arial" charset="0"/>
                <a:sym typeface="Symbol" pitchFamily="18" charset="2"/>
              </a:rPr>
              <a:t>that the boundary layer is of uniform thickness across values of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lang="en-US" dirty="0" smtClean="0">
                <a:latin typeface="Arial" charset="0"/>
                <a:sym typeface="Symbol" pitchFamily="18" charset="2"/>
              </a:rPr>
              <a:t>, and adopt the expansions (</a:t>
            </a:r>
            <a:r>
              <a:rPr lang="en-US" dirty="0" err="1" smtClean="0">
                <a:latin typeface="Arial" charset="0"/>
                <a:sym typeface="Symbol" pitchFamily="18" charset="2"/>
              </a:rPr>
              <a:t>n.b</a:t>
            </a:r>
            <a:r>
              <a:rPr lang="en-US" dirty="0" smtClean="0">
                <a:latin typeface="Arial" charset="0"/>
                <a:sym typeface="Symbol" pitchFamily="18" charset="2"/>
              </a:rPr>
              <a:t>. the relatively small vertical velocity component):</a:t>
            </a:r>
          </a:p>
          <a:p>
            <a:pPr>
              <a:spcBef>
                <a:spcPct val="0"/>
              </a:spcBef>
            </a:pPr>
            <a:endParaRPr lang="en-US" dirty="0" smtClean="0">
              <a:latin typeface="Arial" charset="0"/>
              <a:sym typeface="Symbol" pitchFamily="18" charset="2"/>
            </a:endParaRPr>
          </a:p>
          <a:p>
            <a:pPr>
              <a:spcBef>
                <a:spcPct val="0"/>
              </a:spcBef>
            </a:pPr>
            <a:endParaRPr lang="en-US" dirty="0" smtClean="0">
              <a:latin typeface="Arial" charset="0"/>
              <a:sym typeface="Symbol" pitchFamily="18" charset="2"/>
            </a:endParaRPr>
          </a:p>
          <a:p>
            <a:pPr lvl="1">
              <a:spcBef>
                <a:spcPct val="0"/>
              </a:spcBef>
            </a:pPr>
            <a:r>
              <a:rPr lang="en-US" sz="1600" dirty="0" smtClean="0">
                <a:latin typeface="Arial" charset="0"/>
                <a:sym typeface="Symbol" pitchFamily="18" charset="2"/>
              </a:rPr>
              <a:t>If we define</a:t>
            </a:r>
          </a:p>
          <a:p>
            <a:pPr lvl="1">
              <a:spcBef>
                <a:spcPct val="0"/>
              </a:spcBef>
              <a:buFontTx/>
              <a:buNone/>
            </a:pPr>
            <a:endParaRPr lang="en-US" sz="1400" dirty="0" smtClean="0">
              <a:latin typeface="Arial" charset="0"/>
              <a:sym typeface="Symbol" pitchFamily="18" charset="2"/>
            </a:endParaRPr>
          </a:p>
          <a:p>
            <a:pPr lvl="1">
              <a:spcBef>
                <a:spcPct val="0"/>
              </a:spcBef>
              <a:buFontTx/>
              <a:buNone/>
            </a:pPr>
            <a:r>
              <a:rPr lang="en-US" sz="1600" dirty="0" smtClean="0">
                <a:latin typeface="Arial" charset="0"/>
                <a:sym typeface="Symbol" pitchFamily="18" charset="2"/>
              </a:rPr>
              <a:t>	then, upon dropping tildes, the conservation laws become</a:t>
            </a:r>
          </a:p>
          <a:p>
            <a:pPr lvl="1">
              <a:spcBef>
                <a:spcPct val="0"/>
              </a:spcBef>
              <a:buFontTx/>
              <a:buNone/>
            </a:pPr>
            <a:endParaRPr lang="en-US" sz="1600" dirty="0" smtClean="0">
              <a:latin typeface="Arial" charset="0"/>
              <a:sym typeface="Symbol" pitchFamily="18" charset="2"/>
            </a:endParaRPr>
          </a:p>
          <a:p>
            <a:pPr lvl="1">
              <a:spcBef>
                <a:spcPct val="0"/>
              </a:spcBef>
              <a:buFontTx/>
              <a:buNone/>
            </a:pPr>
            <a:endParaRPr lang="en-US" sz="1600" dirty="0" smtClean="0">
              <a:latin typeface="Arial" charset="0"/>
              <a:sym typeface="Symbol" pitchFamily="18" charset="2"/>
            </a:endParaRPr>
          </a:p>
          <a:p>
            <a:pPr lvl="1">
              <a:spcBef>
                <a:spcPct val="0"/>
              </a:spcBef>
              <a:buFontTx/>
              <a:buNone/>
            </a:pPr>
            <a:endParaRPr lang="en-US" sz="1600" dirty="0" smtClean="0">
              <a:latin typeface="Arial" charset="0"/>
              <a:sym typeface="Symbol" pitchFamily="18" charset="2"/>
            </a:endParaRPr>
          </a:p>
          <a:p>
            <a:pPr>
              <a:spcBef>
                <a:spcPct val="0"/>
              </a:spcBef>
            </a:pPr>
            <a:r>
              <a:rPr lang="en-US" dirty="0" smtClean="0">
                <a:latin typeface="Arial" charset="0"/>
                <a:sym typeface="Symbol" pitchFamily="18" charset="2"/>
              </a:rPr>
              <a:t>The boundary and starting conditions for the parabolic problem are:</a:t>
            </a:r>
            <a:br>
              <a:rPr lang="en-US" dirty="0" smtClean="0">
                <a:latin typeface="Arial" charset="0"/>
                <a:sym typeface="Symbol" pitchFamily="18" charset="2"/>
              </a:rPr>
            </a:br>
            <a:r>
              <a:rPr lang="en-US" dirty="0" smtClean="0">
                <a:latin typeface="Arial" charset="0"/>
                <a:sym typeface="Symbol" pitchFamily="18" charset="2"/>
              </a:rPr>
              <a:t/>
            </a:r>
            <a:br>
              <a:rPr lang="en-US" dirty="0" smtClean="0">
                <a:latin typeface="Arial" charset="0"/>
                <a:sym typeface="Symbol" pitchFamily="18" charset="2"/>
              </a:rPr>
            </a:br>
            <a:r>
              <a:rPr lang="en-US" dirty="0" smtClean="0">
                <a:latin typeface="Arial" charset="0"/>
                <a:sym typeface="Symbol" pitchFamily="18" charset="2"/>
              </a:rPr>
              <a:t/>
            </a:r>
            <a:br>
              <a:rPr lang="en-US" dirty="0" smtClean="0">
                <a:latin typeface="Arial" charset="0"/>
                <a:sym typeface="Symbol" pitchFamily="18" charset="2"/>
              </a:rPr>
            </a:br>
            <a:r>
              <a:rPr lang="en-US" dirty="0" smtClean="0">
                <a:latin typeface="Arial" charset="0"/>
                <a:sym typeface="Symbol" pitchFamily="18" charset="2"/>
              </a:rPr>
              <a:t/>
            </a:r>
            <a:br>
              <a:rPr lang="en-US" dirty="0" smtClean="0">
                <a:latin typeface="Arial" charset="0"/>
                <a:sym typeface="Symbol" pitchFamily="18" charset="2"/>
              </a:rPr>
            </a:br>
            <a:r>
              <a:rPr lang="en-US" dirty="0" smtClean="0">
                <a:latin typeface="Arial" charset="0"/>
                <a:sym typeface="Symbol" pitchFamily="18" charset="2"/>
              </a:rPr>
              <a:t/>
            </a:r>
            <a:br>
              <a:rPr lang="en-US" dirty="0" smtClean="0">
                <a:latin typeface="Arial" charset="0"/>
                <a:sym typeface="Symbol" pitchFamily="18" charset="2"/>
              </a:rPr>
            </a:br>
            <a:endParaRPr lang="en-US" dirty="0" smtClean="0">
              <a:latin typeface="Arial" charset="0"/>
              <a:sym typeface="Symbol" pitchFamily="18" charset="2"/>
            </a:endParaRPr>
          </a:p>
          <a:p>
            <a:pPr lvl="1">
              <a:spcBef>
                <a:spcPct val="0"/>
              </a:spcBef>
            </a:pPr>
            <a:r>
              <a:rPr lang="en-US" dirty="0" smtClean="0">
                <a:latin typeface="Arial" charset="0"/>
                <a:sym typeface="Symbol" pitchFamily="18" charset="2"/>
              </a:rPr>
              <a:t>We seek</a:t>
            </a:r>
            <a:endParaRPr lang="en-US" dirty="0" smtClean="0">
              <a:latin typeface="Arial" charset="0"/>
            </a:endParaRPr>
          </a:p>
        </p:txBody>
      </p:sp>
      <p:sp>
        <p:nvSpPr>
          <p:cNvPr id="206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41FB0B1-F184-49E6-8FDB-E3614E227A44}" type="slidenum">
              <a:rPr lang="en-US" smtClean="0"/>
              <a:pPr/>
              <a:t>11</a:t>
            </a:fld>
            <a:endParaRPr lang="en-US" smtClean="0"/>
          </a:p>
        </p:txBody>
      </p:sp>
      <p:graphicFrame>
        <p:nvGraphicFramePr>
          <p:cNvPr id="2050" name="Object 11"/>
          <p:cNvGraphicFramePr>
            <a:graphicFrameLocks noChangeAspect="1"/>
          </p:cNvGraphicFramePr>
          <p:nvPr/>
        </p:nvGraphicFramePr>
        <p:xfrm>
          <a:off x="1168400" y="2158096"/>
          <a:ext cx="1181100" cy="215900"/>
        </p:xfrm>
        <a:graphic>
          <a:graphicData uri="http://schemas.openxmlformats.org/presentationml/2006/ole">
            <p:oleObj spid="_x0000_s2050" name="Equation" r:id="rId3" imgW="1180800" imgH="215640" progId="Equation.3">
              <p:embed/>
            </p:oleObj>
          </a:graphicData>
        </a:graphic>
      </p:graphicFrame>
      <p:graphicFrame>
        <p:nvGraphicFramePr>
          <p:cNvPr id="2051" name="Object 12"/>
          <p:cNvGraphicFramePr>
            <a:graphicFrameLocks noChangeAspect="1"/>
          </p:cNvGraphicFramePr>
          <p:nvPr/>
        </p:nvGraphicFramePr>
        <p:xfrm>
          <a:off x="1144588" y="2399396"/>
          <a:ext cx="1524000" cy="317500"/>
        </p:xfrm>
        <a:graphic>
          <a:graphicData uri="http://schemas.openxmlformats.org/presentationml/2006/ole">
            <p:oleObj spid="_x0000_s2051" name="Equation" r:id="rId4" imgW="1523880" imgH="317160" progId="Equation.3">
              <p:embed/>
            </p:oleObj>
          </a:graphicData>
        </a:graphic>
      </p:graphicFrame>
      <p:graphicFrame>
        <p:nvGraphicFramePr>
          <p:cNvPr id="2052" name="Object 13"/>
          <p:cNvGraphicFramePr>
            <a:graphicFrameLocks noChangeAspect="1"/>
          </p:cNvGraphicFramePr>
          <p:nvPr/>
        </p:nvGraphicFramePr>
        <p:xfrm>
          <a:off x="3406775" y="2124758"/>
          <a:ext cx="1155700" cy="254000"/>
        </p:xfrm>
        <a:graphic>
          <a:graphicData uri="http://schemas.openxmlformats.org/presentationml/2006/ole">
            <p:oleObj spid="_x0000_s2052" name="Equation" r:id="rId5" imgW="1155600" imgH="253800" progId="Equation.3">
              <p:embed/>
            </p:oleObj>
          </a:graphicData>
        </a:graphic>
      </p:graphicFrame>
      <p:graphicFrame>
        <p:nvGraphicFramePr>
          <p:cNvPr id="2053" name="Object 14"/>
          <p:cNvGraphicFramePr>
            <a:graphicFrameLocks noChangeAspect="1"/>
          </p:cNvGraphicFramePr>
          <p:nvPr/>
        </p:nvGraphicFramePr>
        <p:xfrm>
          <a:off x="3367088" y="2442258"/>
          <a:ext cx="2057400" cy="266700"/>
        </p:xfrm>
        <a:graphic>
          <a:graphicData uri="http://schemas.openxmlformats.org/presentationml/2006/ole">
            <p:oleObj spid="_x0000_s2053" name="Equation" r:id="rId6" imgW="2057400" imgH="266400" progId="Equation.3">
              <p:embed/>
            </p:oleObj>
          </a:graphicData>
        </a:graphic>
      </p:graphicFrame>
      <p:graphicFrame>
        <p:nvGraphicFramePr>
          <p:cNvPr id="2054" name="Object 15"/>
          <p:cNvGraphicFramePr>
            <a:graphicFrameLocks noChangeAspect="1"/>
          </p:cNvGraphicFramePr>
          <p:nvPr/>
        </p:nvGraphicFramePr>
        <p:xfrm>
          <a:off x="2479675" y="2896349"/>
          <a:ext cx="4216400" cy="292100"/>
        </p:xfrm>
        <a:graphic>
          <a:graphicData uri="http://schemas.openxmlformats.org/presentationml/2006/ole">
            <p:oleObj spid="_x0000_s2054" name="Equation" r:id="rId7" imgW="4216320" imgH="291960" progId="Equation.3">
              <p:embed/>
            </p:oleObj>
          </a:graphicData>
        </a:graphic>
      </p:graphicFrame>
      <p:graphicFrame>
        <p:nvGraphicFramePr>
          <p:cNvPr id="2055" name="Object 16"/>
          <p:cNvGraphicFramePr>
            <a:graphicFrameLocks noChangeAspect="1"/>
          </p:cNvGraphicFramePr>
          <p:nvPr/>
        </p:nvGraphicFramePr>
        <p:xfrm>
          <a:off x="4264025" y="3442068"/>
          <a:ext cx="979488" cy="292100"/>
        </p:xfrm>
        <a:graphic>
          <a:graphicData uri="http://schemas.openxmlformats.org/presentationml/2006/ole">
            <p:oleObj spid="_x0000_s2055" name="Equation" r:id="rId8" imgW="888840" imgH="291960" progId="Equation.3">
              <p:embed/>
            </p:oleObj>
          </a:graphicData>
        </a:graphic>
      </p:graphicFrame>
      <p:graphicFrame>
        <p:nvGraphicFramePr>
          <p:cNvPr id="2056" name="Object 17"/>
          <p:cNvGraphicFramePr>
            <a:graphicFrameLocks noChangeAspect="1"/>
          </p:cNvGraphicFramePr>
          <p:nvPr/>
        </p:nvGraphicFramePr>
        <p:xfrm>
          <a:off x="1406525" y="3627806"/>
          <a:ext cx="3810000" cy="355600"/>
        </p:xfrm>
        <a:graphic>
          <a:graphicData uri="http://schemas.openxmlformats.org/presentationml/2006/ole">
            <p:oleObj spid="_x0000_s2056" name="Equation" r:id="rId9" imgW="3809880" imgH="355320" progId="Equation.3">
              <p:embed/>
            </p:oleObj>
          </a:graphicData>
        </a:graphic>
      </p:graphicFrame>
      <p:graphicFrame>
        <p:nvGraphicFramePr>
          <p:cNvPr id="2057" name="Object 19"/>
          <p:cNvGraphicFramePr>
            <a:graphicFrameLocks noChangeAspect="1"/>
          </p:cNvGraphicFramePr>
          <p:nvPr/>
        </p:nvGraphicFramePr>
        <p:xfrm>
          <a:off x="3182938" y="3943718"/>
          <a:ext cx="2052637" cy="279400"/>
        </p:xfrm>
        <a:graphic>
          <a:graphicData uri="http://schemas.openxmlformats.org/presentationml/2006/ole">
            <p:oleObj spid="_x0000_s2057" name="Equation" r:id="rId10" imgW="1968480" imgH="279360" progId="Equation.3">
              <p:embed/>
            </p:oleObj>
          </a:graphicData>
        </a:graphic>
      </p:graphicFrame>
      <p:graphicFrame>
        <p:nvGraphicFramePr>
          <p:cNvPr id="2058" name="Object 20"/>
          <p:cNvGraphicFramePr>
            <a:graphicFrameLocks noChangeAspect="1"/>
          </p:cNvGraphicFramePr>
          <p:nvPr/>
        </p:nvGraphicFramePr>
        <p:xfrm>
          <a:off x="1595438" y="4526658"/>
          <a:ext cx="4408487" cy="254000"/>
        </p:xfrm>
        <a:graphic>
          <a:graphicData uri="http://schemas.openxmlformats.org/presentationml/2006/ole">
            <p:oleObj spid="_x0000_s2058" name="Equation" r:id="rId11" imgW="4241520" imgH="253800" progId="Equation.3">
              <p:embed/>
            </p:oleObj>
          </a:graphicData>
        </a:graphic>
      </p:graphicFrame>
      <p:graphicFrame>
        <p:nvGraphicFramePr>
          <p:cNvPr id="2059" name="Object 21"/>
          <p:cNvGraphicFramePr>
            <a:graphicFrameLocks noChangeAspect="1"/>
          </p:cNvGraphicFramePr>
          <p:nvPr/>
        </p:nvGraphicFramePr>
        <p:xfrm>
          <a:off x="1739900" y="4788596"/>
          <a:ext cx="2171700" cy="241300"/>
        </p:xfrm>
        <a:graphic>
          <a:graphicData uri="http://schemas.openxmlformats.org/presentationml/2006/ole">
            <p:oleObj spid="_x0000_s2059" name="Equation" r:id="rId12" imgW="2171520" imgH="241200" progId="Equation.3">
              <p:embed/>
            </p:oleObj>
          </a:graphicData>
        </a:graphic>
      </p:graphicFrame>
      <p:graphicFrame>
        <p:nvGraphicFramePr>
          <p:cNvPr id="2060" name="Object 24"/>
          <p:cNvGraphicFramePr>
            <a:graphicFrameLocks noChangeAspect="1"/>
          </p:cNvGraphicFramePr>
          <p:nvPr/>
        </p:nvGraphicFramePr>
        <p:xfrm>
          <a:off x="2716213" y="6172200"/>
          <a:ext cx="3556000" cy="381000"/>
        </p:xfrm>
        <a:graphic>
          <a:graphicData uri="http://schemas.openxmlformats.org/presentationml/2006/ole">
            <p:oleObj spid="_x0000_s2060" name="Equation" r:id="rId13" imgW="3555720" imgH="380880" progId="Equation.3">
              <p:embed/>
            </p:oleObj>
          </a:graphicData>
        </a:graphic>
      </p:graphicFrame>
      <p:graphicFrame>
        <p:nvGraphicFramePr>
          <p:cNvPr id="2061" name="Object 25"/>
          <p:cNvGraphicFramePr>
            <a:graphicFrameLocks noChangeAspect="1"/>
          </p:cNvGraphicFramePr>
          <p:nvPr/>
        </p:nvGraphicFramePr>
        <p:xfrm>
          <a:off x="1746250" y="4988621"/>
          <a:ext cx="3543300" cy="381000"/>
        </p:xfrm>
        <a:graphic>
          <a:graphicData uri="http://schemas.openxmlformats.org/presentationml/2006/ole">
            <p:oleObj spid="_x0000_s2061" name="Equation" r:id="rId14" imgW="3543120" imgH="380880" progId="Equation.3">
              <p:embed/>
            </p:oleObj>
          </a:graphicData>
        </a:graphic>
      </p:graphicFrame>
      <p:graphicFrame>
        <p:nvGraphicFramePr>
          <p:cNvPr id="2062" name="Object 26"/>
          <p:cNvGraphicFramePr>
            <a:graphicFrameLocks noChangeAspect="1"/>
          </p:cNvGraphicFramePr>
          <p:nvPr/>
        </p:nvGraphicFramePr>
        <p:xfrm>
          <a:off x="2214563" y="5282308"/>
          <a:ext cx="3238500" cy="381000"/>
        </p:xfrm>
        <a:graphic>
          <a:graphicData uri="http://schemas.openxmlformats.org/presentationml/2006/ole">
            <p:oleObj spid="_x0000_s2062" name="Equation" r:id="rId15" imgW="3238200" imgH="380880" progId="Equation.3">
              <p:embed/>
            </p:oleObj>
          </a:graphicData>
        </a:graphic>
      </p:graphicFrame>
      <p:graphicFrame>
        <p:nvGraphicFramePr>
          <p:cNvPr id="2063" name="Object 27"/>
          <p:cNvGraphicFramePr>
            <a:graphicFrameLocks noChangeAspect="1"/>
          </p:cNvGraphicFramePr>
          <p:nvPr/>
        </p:nvGraphicFramePr>
        <p:xfrm>
          <a:off x="2224088" y="5615683"/>
          <a:ext cx="5257800" cy="381000"/>
        </p:xfrm>
        <a:graphic>
          <a:graphicData uri="http://schemas.openxmlformats.org/presentationml/2006/ole">
            <p:oleObj spid="_x0000_s2063" name="Equation" r:id="rId16" imgW="5257800" imgH="380880" progId="Equation.3">
              <p:embed/>
            </p:oleObj>
          </a:graphicData>
        </a:graphic>
      </p:graphicFrame>
      <p:sp>
        <p:nvSpPr>
          <p:cNvPr id="19" name="Right Brace 18"/>
          <p:cNvSpPr/>
          <p:nvPr/>
        </p:nvSpPr>
        <p:spPr>
          <a:xfrm>
            <a:off x="7477125" y="5029896"/>
            <a:ext cx="117475" cy="936625"/>
          </a:xfrm>
          <a:prstGeom prst="rightBrace">
            <a:avLst>
              <a:gd name="adj1" fmla="val 523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70" name="TextBox 19"/>
          <p:cNvSpPr txBox="1">
            <a:spLocks noChangeArrowheads="1"/>
          </p:cNvSpPr>
          <p:nvPr/>
        </p:nvSpPr>
        <p:spPr bwMode="auto">
          <a:xfrm>
            <a:off x="7572375" y="5166421"/>
            <a:ext cx="11191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latin typeface="Times New Roman" pitchFamily="18" charset="0"/>
                <a:cs typeface="Times New Roman" pitchFamily="18" charset="0"/>
              </a:rPr>
              <a:t>Ekman</a:t>
            </a:r>
            <a:br>
              <a:rPr lang="en-US" i="1">
                <a:latin typeface="Times New Roman" pitchFamily="18" charset="0"/>
                <a:cs typeface="Times New Roman" pitchFamily="18" charset="0"/>
              </a:rPr>
            </a:br>
            <a:r>
              <a:rPr lang="en-US" i="1">
                <a:latin typeface="Times New Roman" pitchFamily="18" charset="0"/>
                <a:cs typeface="Times New Roman" pitchFamily="18" charset="0"/>
              </a:rPr>
              <a:t>solution</a:t>
            </a:r>
          </a:p>
        </p:txBody>
      </p:sp>
      <p:graphicFrame>
        <p:nvGraphicFramePr>
          <p:cNvPr id="2065" name="Object 17"/>
          <p:cNvGraphicFramePr>
            <a:graphicFrameLocks noChangeAspect="1"/>
          </p:cNvGraphicFramePr>
          <p:nvPr/>
        </p:nvGraphicFramePr>
        <p:xfrm>
          <a:off x="4617342" y="1219200"/>
          <a:ext cx="401637" cy="311150"/>
        </p:xfrm>
        <a:graphic>
          <a:graphicData uri="http://schemas.openxmlformats.org/presentationml/2006/ole">
            <p:oleObj spid="_x0000_s2065" name="Equation" r:id="rId17" imgW="342720" imgH="266400" progId="Equation.3">
              <p:embed/>
            </p:oleObj>
          </a:graphicData>
        </a:graphic>
      </p:graphicFrame>
      <p:sp>
        <p:nvSpPr>
          <p:cNvPr id="2071" name="TextBox 23"/>
          <p:cNvSpPr txBox="1">
            <a:spLocks noChangeArrowheads="1"/>
          </p:cNvSpPr>
          <p:nvPr/>
        </p:nvSpPr>
        <p:spPr bwMode="auto">
          <a:xfrm>
            <a:off x="5168900" y="3378568"/>
            <a:ext cx="1889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i="1">
                <a:latin typeface="Times New Roman" pitchFamily="18" charset="0"/>
                <a:cs typeface="Times New Roman" pitchFamily="18" charset="0"/>
              </a:rPr>
              <a:t>(continuity),</a:t>
            </a:r>
          </a:p>
        </p:txBody>
      </p:sp>
      <p:sp>
        <p:nvSpPr>
          <p:cNvPr id="2072" name="TextBox 24"/>
          <p:cNvSpPr txBox="1">
            <a:spLocks noChangeArrowheads="1"/>
          </p:cNvSpPr>
          <p:nvPr/>
        </p:nvSpPr>
        <p:spPr bwMode="auto">
          <a:xfrm>
            <a:off x="5154613" y="3629393"/>
            <a:ext cx="32940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i="1">
                <a:latin typeface="Times New Roman" pitchFamily="18" charset="0"/>
                <a:cs typeface="Times New Roman" pitchFamily="18" charset="0"/>
              </a:rPr>
              <a:t>(conservation of radial momentum),</a:t>
            </a:r>
          </a:p>
        </p:txBody>
      </p:sp>
      <p:sp>
        <p:nvSpPr>
          <p:cNvPr id="2073" name="TextBox 25"/>
          <p:cNvSpPr txBox="1">
            <a:spLocks noChangeArrowheads="1"/>
          </p:cNvSpPr>
          <p:nvPr/>
        </p:nvSpPr>
        <p:spPr bwMode="auto">
          <a:xfrm>
            <a:off x="5154613" y="3886568"/>
            <a:ext cx="33321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i="1">
                <a:latin typeface="Times New Roman" pitchFamily="18" charset="0"/>
                <a:cs typeface="Times New Roman" pitchFamily="18" charset="0"/>
              </a:rPr>
              <a:t>(conservation of angular momentum).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2200" dirty="0" smtClean="0">
                <a:latin typeface="Arial" charset="0"/>
              </a:rPr>
              <a:t>Schematic of the Boundary-Layer Flow</a:t>
            </a:r>
            <a:br>
              <a:rPr lang="en-US" sz="2200" dirty="0" smtClean="0">
                <a:latin typeface="Arial" charset="0"/>
              </a:rPr>
            </a:br>
            <a:r>
              <a:rPr lang="en-US" sz="2200" dirty="0" smtClean="0">
                <a:latin typeface="Arial" charset="0"/>
              </a:rPr>
              <a:t>for a Noninertial-Frame Potential Vortex</a:t>
            </a:r>
            <a:br>
              <a:rPr lang="en-US" sz="2200" dirty="0" smtClean="0">
                <a:latin typeface="Arial" charset="0"/>
              </a:rPr>
            </a:br>
            <a:r>
              <a:rPr lang="en-US" sz="2200" dirty="0" smtClean="0">
                <a:latin typeface="Arial" charset="0"/>
              </a:rPr>
              <a:t>above a Nearly Immobile, Nearly Planar Surface</a:t>
            </a:r>
          </a:p>
        </p:txBody>
      </p:sp>
      <p:sp>
        <p:nvSpPr>
          <p:cNvPr id="32771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 defTabSz="966788"/>
            <a:fld id="{94E78B2D-A7B4-4F82-B41E-A74C90BB49DE}" type="slidenum">
              <a:rPr lang="en-US" smtClean="0"/>
              <a:pPr defTabSz="966788"/>
              <a:t>12</a:t>
            </a:fld>
            <a:endParaRPr lang="en-US" smtClean="0"/>
          </a:p>
        </p:txBody>
      </p:sp>
      <p:sp>
        <p:nvSpPr>
          <p:cNvPr id="74" name="Rectangle 3"/>
          <p:cNvSpPr txBox="1">
            <a:spLocks noChangeArrowheads="1"/>
          </p:cNvSpPr>
          <p:nvPr/>
        </p:nvSpPr>
        <p:spPr bwMode="auto">
          <a:xfrm>
            <a:off x="457200" y="3705225"/>
            <a:ext cx="3962400" cy="31146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 marL="3175" indent="-3175">
              <a:spcBef>
                <a:spcPct val="65000"/>
              </a:spcBef>
              <a:tabLst>
                <a:tab pos="174625" algn="l"/>
                <a:tab pos="1143000" algn="l"/>
              </a:tabLst>
              <a:defRPr/>
            </a:pPr>
            <a:r>
              <a:rPr lang="en-US" sz="1600" kern="0" dirty="0">
                <a:latin typeface="Arial" charset="0"/>
                <a:cs typeface="+mn-cs"/>
              </a:rPr>
              <a:t>Nonlinear boundary </a:t>
            </a:r>
            <a:r>
              <a:rPr lang="en-US" sz="1600" kern="0" dirty="0" smtClean="0">
                <a:latin typeface="Arial" charset="0"/>
                <a:cs typeface="+mn-cs"/>
              </a:rPr>
              <a:t>layer under large swirl</a:t>
            </a:r>
            <a:r>
              <a:rPr lang="en-US" sz="1600" kern="0" dirty="0">
                <a:latin typeface="Arial" charset="0"/>
                <a:cs typeface="+mn-cs"/>
              </a:rPr>
              <a:t>:</a:t>
            </a:r>
          </a:p>
          <a:p>
            <a:pPr marL="3175" indent="-3175" algn="ctr">
              <a:spcBef>
                <a:spcPts val="400"/>
              </a:spcBef>
              <a:tabLst>
                <a:tab pos="174625" algn="l"/>
                <a:tab pos="2513013" algn="l"/>
              </a:tabLst>
              <a:defRPr/>
            </a:pPr>
            <a:r>
              <a:rPr lang="en-US" sz="1600" kern="0" dirty="0">
                <a:latin typeface="Times New Roman" pitchFamily="18" charset="0"/>
                <a:cs typeface="Times New Roman" pitchFamily="18" charset="0"/>
              </a:rPr>
              <a:t>0 &lt; </a:t>
            </a:r>
            <a:r>
              <a:rPr lang="el-GR" sz="1600" i="1" kern="0" dirty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1600" kern="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i="1" kern="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600" kern="0" dirty="0">
                <a:latin typeface="Times New Roman" pitchFamily="18" charset="0"/>
                <a:cs typeface="Times New Roman" pitchFamily="18" charset="0"/>
              </a:rPr>
              <a:t>) &lt;&lt; </a:t>
            </a:r>
            <a:r>
              <a:rPr lang="el-GR" sz="1600" i="1" kern="0" dirty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1600" kern="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i="1" kern="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600" kern="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175" indent="-3175">
              <a:spcBef>
                <a:spcPts val="400"/>
              </a:spcBef>
              <a:tabLst>
                <a:tab pos="1520825" algn="r"/>
                <a:tab pos="1828800" algn="l"/>
              </a:tabLst>
              <a:defRPr/>
            </a:pPr>
            <a:r>
              <a:rPr lang="en-US" sz="1600" i="1" kern="0" dirty="0">
                <a:latin typeface="Times New Roman"/>
                <a:cs typeface="Times New Roman"/>
              </a:rPr>
              <a:t>		</a:t>
            </a:r>
            <a:r>
              <a:rPr lang="el-GR" sz="1600" i="1" kern="0" dirty="0">
                <a:latin typeface="Times New Roman"/>
                <a:cs typeface="Times New Roman"/>
              </a:rPr>
              <a:t>Δ</a:t>
            </a:r>
            <a:r>
              <a:rPr lang="en-US" sz="1600" kern="0" dirty="0">
                <a:latin typeface="Times New Roman"/>
                <a:cs typeface="Times New Roman"/>
              </a:rPr>
              <a:t>(</a:t>
            </a:r>
            <a:r>
              <a:rPr lang="en-US" sz="1600" i="1" kern="0" dirty="0">
                <a:latin typeface="Times New Roman"/>
                <a:cs typeface="Times New Roman"/>
              </a:rPr>
              <a:t>r</a:t>
            </a:r>
            <a:r>
              <a:rPr lang="en-US" sz="1600" kern="0" dirty="0">
                <a:latin typeface="Times New Roman"/>
                <a:cs typeface="Times New Roman"/>
              </a:rPr>
              <a:t>) ≤ </a:t>
            </a:r>
            <a:r>
              <a:rPr lang="en-US" sz="1600" i="1" kern="0" dirty="0" err="1" smtClean="0">
                <a:latin typeface="Times New Roman"/>
                <a:cs typeface="Times New Roman"/>
              </a:rPr>
              <a:t>z</a:t>
            </a:r>
            <a:r>
              <a:rPr lang="en-US" sz="1600" i="1" kern="0" baseline="-25000" dirty="0" err="1" smtClean="0">
                <a:latin typeface="Times New Roman" pitchFamily="18" charset="0"/>
                <a:cs typeface="Times New Roman" pitchFamily="18" charset="0"/>
              </a:rPr>
              <a:t>bℓ</a:t>
            </a:r>
            <a:r>
              <a:rPr lang="en-US" sz="1600" kern="0" baseline="30000" dirty="0" smtClean="0">
                <a:latin typeface="Arial" charset="0"/>
                <a:cs typeface="+mn-cs"/>
              </a:rPr>
              <a:t> </a:t>
            </a:r>
            <a:r>
              <a:rPr lang="en-US" sz="1600" kern="0" dirty="0">
                <a:latin typeface="Times New Roman"/>
                <a:cs typeface="Times New Roman"/>
              </a:rPr>
              <a:t>≤ </a:t>
            </a:r>
            <a:r>
              <a:rPr lang="el-GR" sz="1600" i="1" kern="0" dirty="0">
                <a:latin typeface="Times New Roman"/>
                <a:cs typeface="Times New Roman"/>
              </a:rPr>
              <a:t>δ</a:t>
            </a:r>
            <a:r>
              <a:rPr lang="en-US" sz="1600" kern="0" dirty="0">
                <a:latin typeface="Times New Roman"/>
                <a:cs typeface="Times New Roman"/>
              </a:rPr>
              <a:t>(</a:t>
            </a:r>
            <a:r>
              <a:rPr lang="en-US" sz="1600" i="1" kern="0" dirty="0">
                <a:latin typeface="Times New Roman"/>
                <a:cs typeface="Times New Roman"/>
              </a:rPr>
              <a:t>r</a:t>
            </a:r>
            <a:r>
              <a:rPr lang="en-US" sz="1600" kern="0" dirty="0">
                <a:latin typeface="Times New Roman"/>
                <a:cs typeface="Times New Roman"/>
              </a:rPr>
              <a:t>)	– thick outer sublayer</a:t>
            </a:r>
          </a:p>
          <a:p>
            <a:pPr marL="3175" indent="-3175" algn="ctr">
              <a:spcBef>
                <a:spcPts val="400"/>
              </a:spcBef>
              <a:tabLst>
                <a:tab pos="1482725" algn="l"/>
              </a:tabLst>
              <a:defRPr/>
            </a:pPr>
            <a:r>
              <a:rPr lang="en-US" sz="1600" i="1" kern="0" dirty="0">
                <a:latin typeface="Times New Roman"/>
                <a:cs typeface="Times New Roman"/>
              </a:rPr>
              <a:t>u</a:t>
            </a:r>
            <a:r>
              <a:rPr lang="en-US" sz="1600" kern="0" baseline="30000" dirty="0">
                <a:latin typeface="Times New Roman"/>
                <a:cs typeface="Times New Roman"/>
              </a:rPr>
              <a:t>2</a:t>
            </a:r>
            <a:r>
              <a:rPr lang="en-US" sz="1600" kern="0" dirty="0">
                <a:latin typeface="Times New Roman"/>
                <a:cs typeface="Times New Roman"/>
              </a:rPr>
              <a:t> (</a:t>
            </a:r>
            <a:r>
              <a:rPr lang="en-US" sz="1600" i="1" kern="0" dirty="0" err="1" smtClean="0">
                <a:latin typeface="Times New Roman"/>
                <a:cs typeface="Times New Roman"/>
              </a:rPr>
              <a:t>r</a:t>
            </a:r>
            <a:r>
              <a:rPr lang="en-US" sz="1600" kern="0" dirty="0" err="1" smtClean="0">
                <a:latin typeface="Times New Roman"/>
                <a:cs typeface="Times New Roman"/>
              </a:rPr>
              <a:t>,</a:t>
            </a:r>
            <a:r>
              <a:rPr lang="en-US" sz="1600" i="1" kern="0" dirty="0" err="1" smtClean="0">
                <a:latin typeface="Times New Roman"/>
                <a:cs typeface="Times New Roman"/>
              </a:rPr>
              <a:t>z</a:t>
            </a:r>
            <a:r>
              <a:rPr lang="en-US" sz="1600" i="1" kern="0" baseline="-25000" dirty="0" err="1" smtClean="0">
                <a:latin typeface="Times New Roman" pitchFamily="18" charset="0"/>
                <a:cs typeface="Times New Roman" pitchFamily="18" charset="0"/>
              </a:rPr>
              <a:t>bℓ</a:t>
            </a:r>
            <a:r>
              <a:rPr lang="en-US" sz="1600" kern="0" dirty="0" smtClean="0">
                <a:latin typeface="Times New Roman"/>
                <a:cs typeface="Times New Roman"/>
              </a:rPr>
              <a:t>) </a:t>
            </a:r>
            <a:r>
              <a:rPr lang="en-US" sz="1600" kern="0" dirty="0">
                <a:latin typeface="Times New Roman"/>
                <a:cs typeface="Times New Roman"/>
              </a:rPr>
              <a:t>+ </a:t>
            </a:r>
            <a:r>
              <a:rPr lang="en-US" sz="1600" i="1" kern="0" dirty="0">
                <a:latin typeface="Times New Roman"/>
                <a:cs typeface="Times New Roman"/>
              </a:rPr>
              <a:t>v</a:t>
            </a:r>
            <a:r>
              <a:rPr lang="en-US" sz="1600" kern="0" baseline="30000" dirty="0">
                <a:latin typeface="Times New Roman"/>
                <a:cs typeface="Times New Roman"/>
              </a:rPr>
              <a:t>2</a:t>
            </a:r>
            <a:r>
              <a:rPr lang="en-US" sz="1600" kern="0" dirty="0">
                <a:latin typeface="Times New Roman"/>
                <a:cs typeface="Times New Roman"/>
              </a:rPr>
              <a:t> (</a:t>
            </a:r>
            <a:r>
              <a:rPr lang="en-US" sz="1600" i="1" kern="0" dirty="0" err="1" smtClean="0">
                <a:latin typeface="Times New Roman"/>
                <a:cs typeface="Times New Roman"/>
              </a:rPr>
              <a:t>r</a:t>
            </a:r>
            <a:r>
              <a:rPr lang="en-US" sz="1600" kern="0" dirty="0" err="1" smtClean="0">
                <a:latin typeface="Times New Roman"/>
                <a:cs typeface="Times New Roman"/>
              </a:rPr>
              <a:t>,</a:t>
            </a:r>
            <a:r>
              <a:rPr lang="en-US" sz="1600" i="1" kern="0" dirty="0" err="1" smtClean="0">
                <a:latin typeface="Times New Roman"/>
                <a:cs typeface="Times New Roman"/>
              </a:rPr>
              <a:t>z</a:t>
            </a:r>
            <a:r>
              <a:rPr lang="en-US" sz="1600" i="1" kern="0" baseline="-25000" dirty="0" err="1" smtClean="0">
                <a:latin typeface="Times New Roman" pitchFamily="18" charset="0"/>
                <a:cs typeface="Times New Roman" pitchFamily="18" charset="0"/>
              </a:rPr>
              <a:t>bℓ</a:t>
            </a:r>
            <a:r>
              <a:rPr lang="en-US" sz="1600" kern="0" dirty="0" smtClean="0">
                <a:latin typeface="Times New Roman"/>
                <a:cs typeface="Times New Roman"/>
              </a:rPr>
              <a:t>) </a:t>
            </a:r>
            <a:r>
              <a:rPr lang="en-US" sz="1600" kern="0" dirty="0">
                <a:latin typeface="Times New Roman"/>
                <a:cs typeface="Times New Roman"/>
              </a:rPr>
              <a:t>= </a:t>
            </a:r>
            <a:r>
              <a:rPr lang="en-US" sz="1600" i="1" kern="0" dirty="0" smtClean="0">
                <a:latin typeface="Times New Roman"/>
                <a:cs typeface="Times New Roman"/>
              </a:rPr>
              <a:t>V </a:t>
            </a:r>
            <a:r>
              <a:rPr lang="en-US" sz="1600" kern="0" baseline="30000" dirty="0" smtClean="0">
                <a:latin typeface="Times New Roman"/>
                <a:cs typeface="Times New Roman"/>
              </a:rPr>
              <a:t>2</a:t>
            </a:r>
            <a:r>
              <a:rPr lang="en-US" sz="1600" kern="0" dirty="0" smtClean="0">
                <a:latin typeface="Times New Roman"/>
                <a:cs typeface="Times New Roman"/>
              </a:rPr>
              <a:t>(</a:t>
            </a:r>
            <a:r>
              <a:rPr lang="en-US" sz="1600" i="1" kern="0" dirty="0" smtClean="0">
                <a:latin typeface="Times New Roman"/>
                <a:cs typeface="Times New Roman"/>
              </a:rPr>
              <a:t>r</a:t>
            </a:r>
            <a:r>
              <a:rPr lang="en-US" sz="1600" kern="0" dirty="0">
                <a:latin typeface="Times New Roman"/>
                <a:cs typeface="Times New Roman"/>
              </a:rPr>
              <a:t>)</a:t>
            </a:r>
          </a:p>
          <a:p>
            <a:pPr marL="3175" indent="-3175">
              <a:spcBef>
                <a:spcPts val="400"/>
              </a:spcBef>
              <a:tabLst>
                <a:tab pos="1528763" algn="r"/>
                <a:tab pos="1828800" algn="l"/>
              </a:tabLst>
              <a:defRPr/>
            </a:pPr>
            <a:r>
              <a:rPr lang="en-US" sz="1600" kern="0" dirty="0">
                <a:latin typeface="Times New Roman"/>
                <a:cs typeface="Times New Roman"/>
              </a:rPr>
              <a:t>		0 ≤ </a:t>
            </a:r>
            <a:r>
              <a:rPr lang="en-US" sz="1600" i="1" kern="0" dirty="0" err="1" smtClean="0">
                <a:latin typeface="Times New Roman"/>
                <a:cs typeface="Times New Roman"/>
              </a:rPr>
              <a:t>z</a:t>
            </a:r>
            <a:r>
              <a:rPr lang="en-US" sz="1600" i="1" kern="0" baseline="-25000" dirty="0" err="1" smtClean="0">
                <a:latin typeface="Times New Roman" pitchFamily="18" charset="0"/>
                <a:cs typeface="Times New Roman" pitchFamily="18" charset="0"/>
              </a:rPr>
              <a:t>bℓ</a:t>
            </a:r>
            <a:r>
              <a:rPr lang="en-US" sz="1600" kern="0" dirty="0" smtClean="0">
                <a:latin typeface="Brush Script Std" pitchFamily="66" charset="0"/>
                <a:cs typeface="Times New Roman"/>
              </a:rPr>
              <a:t> </a:t>
            </a:r>
            <a:r>
              <a:rPr lang="en-US" sz="1600" kern="0" dirty="0">
                <a:latin typeface="Times New Roman"/>
                <a:cs typeface="Times New Roman"/>
              </a:rPr>
              <a:t>≤</a:t>
            </a:r>
            <a:r>
              <a:rPr lang="en-US" sz="1600" kern="0" baseline="-25000" dirty="0">
                <a:latin typeface="Brush Script Std" pitchFamily="66" charset="0"/>
                <a:cs typeface="Times New Roman"/>
              </a:rPr>
              <a:t> </a:t>
            </a:r>
            <a:r>
              <a:rPr lang="el-GR" sz="1600" i="1" kern="0" dirty="0">
                <a:latin typeface="Times New Roman"/>
                <a:cs typeface="Times New Roman"/>
              </a:rPr>
              <a:t>Δ</a:t>
            </a:r>
            <a:r>
              <a:rPr lang="en-US" sz="1600" kern="0" dirty="0">
                <a:latin typeface="Times New Roman"/>
                <a:cs typeface="Times New Roman"/>
              </a:rPr>
              <a:t>(</a:t>
            </a:r>
            <a:r>
              <a:rPr lang="en-US" sz="1600" i="1" kern="0" dirty="0">
                <a:latin typeface="Times New Roman"/>
                <a:cs typeface="Times New Roman"/>
              </a:rPr>
              <a:t>r</a:t>
            </a:r>
            <a:r>
              <a:rPr lang="en-US" sz="1600" kern="0" dirty="0">
                <a:latin typeface="Times New Roman"/>
                <a:cs typeface="Times New Roman"/>
              </a:rPr>
              <a:t>)	– thin inner sublayer</a:t>
            </a:r>
          </a:p>
          <a:p>
            <a:pPr marL="3175" indent="-3175" algn="ctr">
              <a:spcBef>
                <a:spcPts val="400"/>
              </a:spcBef>
              <a:tabLst>
                <a:tab pos="1482725" algn="l"/>
              </a:tabLst>
              <a:defRPr/>
            </a:pPr>
            <a:r>
              <a:rPr lang="en-US" sz="1600" kern="0" dirty="0">
                <a:latin typeface="Times New Roman"/>
                <a:cs typeface="Times New Roman"/>
              </a:rPr>
              <a:t>0 ≤ </a:t>
            </a:r>
            <a:r>
              <a:rPr lang="en-US" sz="1600" i="1" kern="0" dirty="0" smtClean="0">
                <a:latin typeface="Times New Roman"/>
                <a:cs typeface="Times New Roman"/>
              </a:rPr>
              <a:t>u</a:t>
            </a:r>
            <a:r>
              <a:rPr lang="en-US" sz="1600" kern="0" dirty="0" smtClean="0">
                <a:latin typeface="Times New Roman"/>
                <a:cs typeface="Times New Roman"/>
              </a:rPr>
              <a:t>(</a:t>
            </a:r>
            <a:r>
              <a:rPr lang="en-US" sz="1600" i="1" kern="0" dirty="0" err="1" smtClean="0">
                <a:latin typeface="Times New Roman"/>
                <a:cs typeface="Times New Roman"/>
              </a:rPr>
              <a:t>r</a:t>
            </a:r>
            <a:r>
              <a:rPr lang="en-US" sz="1600" kern="0" dirty="0" err="1" smtClean="0">
                <a:latin typeface="Times New Roman"/>
                <a:cs typeface="Times New Roman"/>
              </a:rPr>
              <a:t>,</a:t>
            </a:r>
            <a:r>
              <a:rPr lang="en-US" sz="1600" i="1" kern="0" dirty="0" err="1" smtClean="0">
                <a:latin typeface="Times New Roman"/>
                <a:cs typeface="Times New Roman"/>
              </a:rPr>
              <a:t>z</a:t>
            </a:r>
            <a:r>
              <a:rPr lang="en-US" sz="1600" i="1" kern="0" baseline="-25000" dirty="0" err="1" smtClean="0">
                <a:latin typeface="Times New Roman" pitchFamily="18" charset="0"/>
                <a:cs typeface="Times New Roman" pitchFamily="18" charset="0"/>
              </a:rPr>
              <a:t>bℓ</a:t>
            </a:r>
            <a:r>
              <a:rPr lang="en-US" sz="1600" kern="0" dirty="0" smtClean="0">
                <a:latin typeface="Times New Roman"/>
                <a:cs typeface="Times New Roman"/>
              </a:rPr>
              <a:t>) </a:t>
            </a:r>
            <a:r>
              <a:rPr lang="en-US" sz="1600" kern="0" dirty="0">
                <a:latin typeface="Times New Roman"/>
                <a:cs typeface="Times New Roman"/>
              </a:rPr>
              <a:t>≤ </a:t>
            </a:r>
            <a:r>
              <a:rPr lang="en-US" sz="1600" i="1" kern="0" dirty="0">
                <a:latin typeface="Times New Roman"/>
                <a:cs typeface="Times New Roman"/>
              </a:rPr>
              <a:t>V</a:t>
            </a:r>
            <a:r>
              <a:rPr lang="en-US" sz="1600" kern="0" dirty="0">
                <a:latin typeface="Times New Roman"/>
                <a:cs typeface="Times New Roman"/>
              </a:rPr>
              <a:t>(</a:t>
            </a:r>
            <a:r>
              <a:rPr lang="en-US" sz="1600" i="1" kern="0" dirty="0">
                <a:latin typeface="Times New Roman"/>
                <a:cs typeface="Times New Roman"/>
              </a:rPr>
              <a:t>r</a:t>
            </a:r>
            <a:r>
              <a:rPr lang="en-US" sz="1600" kern="0" dirty="0">
                <a:latin typeface="Times New Roman"/>
                <a:cs typeface="Times New Roman"/>
              </a:rPr>
              <a:t>), </a:t>
            </a:r>
            <a:r>
              <a:rPr lang="en-US" sz="1600" i="1" kern="0" dirty="0">
                <a:latin typeface="Times New Roman"/>
                <a:cs typeface="Times New Roman"/>
              </a:rPr>
              <a:t> </a:t>
            </a:r>
            <a:r>
              <a:rPr lang="en-US" sz="1600" i="1" kern="0" dirty="0" smtClean="0">
                <a:latin typeface="Times New Roman"/>
                <a:cs typeface="Times New Roman"/>
              </a:rPr>
              <a:t>v(</a:t>
            </a:r>
            <a:r>
              <a:rPr lang="en-US" sz="1600" i="1" kern="0" dirty="0" err="1" smtClean="0">
                <a:latin typeface="Times New Roman"/>
                <a:cs typeface="Times New Roman"/>
              </a:rPr>
              <a:t>r,z</a:t>
            </a:r>
            <a:r>
              <a:rPr lang="en-US" sz="1600" i="1" kern="0" baseline="-25000" dirty="0" err="1" smtClean="0">
                <a:latin typeface="Times New Roman" pitchFamily="18" charset="0"/>
                <a:cs typeface="Times New Roman" pitchFamily="18" charset="0"/>
              </a:rPr>
              <a:t>bℓ</a:t>
            </a:r>
            <a:r>
              <a:rPr lang="en-US" sz="1600" kern="0" dirty="0" smtClean="0">
                <a:latin typeface="Times New Roman"/>
                <a:cs typeface="Times New Roman"/>
              </a:rPr>
              <a:t>) </a:t>
            </a:r>
            <a:r>
              <a:rPr lang="en-US" sz="1600" kern="0" dirty="0">
                <a:latin typeface="Times New Roman"/>
                <a:cs typeface="Times New Roman"/>
              </a:rPr>
              <a:t>≈ 0;</a:t>
            </a:r>
          </a:p>
          <a:p>
            <a:pPr marL="3175" indent="-3175">
              <a:spcBef>
                <a:spcPts val="600"/>
              </a:spcBef>
              <a:tabLst>
                <a:tab pos="1482725" algn="l"/>
              </a:tabLst>
              <a:defRPr/>
            </a:pPr>
            <a:r>
              <a:rPr lang="en-US" sz="1600" kern="0" dirty="0">
                <a:latin typeface="Arial" pitchFamily="34" charset="0"/>
                <a:cs typeface="Arial" pitchFamily="34" charset="0"/>
              </a:rPr>
              <a:t>As </a:t>
            </a:r>
            <a:r>
              <a:rPr lang="en-US" sz="1600" i="1" kern="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600" kern="0" dirty="0">
                <a:latin typeface="Arial" pitchFamily="34" charset="0"/>
                <a:cs typeface="Arial" pitchFamily="34" charset="0"/>
              </a:rPr>
              <a:t> decreases,</a:t>
            </a:r>
          </a:p>
          <a:p>
            <a:pPr marL="0" lvl="1">
              <a:spcBef>
                <a:spcPts val="600"/>
              </a:spcBef>
              <a:tabLst>
                <a:tab pos="230188" algn="l"/>
              </a:tabLst>
              <a:defRPr/>
            </a:pPr>
            <a:r>
              <a:rPr lang="en-US" sz="1600" i="1" kern="0" dirty="0">
                <a:latin typeface="Times New Roman"/>
                <a:cs typeface="Times New Roman"/>
              </a:rPr>
              <a:t>	</a:t>
            </a:r>
            <a:r>
              <a:rPr lang="el-GR" sz="1600" i="1" kern="0" dirty="0">
                <a:latin typeface="Times New Roman"/>
                <a:cs typeface="Times New Roman"/>
              </a:rPr>
              <a:t>δ</a:t>
            </a:r>
            <a:r>
              <a:rPr lang="en-US" sz="1600" kern="0" dirty="0">
                <a:latin typeface="Times New Roman"/>
                <a:cs typeface="Times New Roman"/>
              </a:rPr>
              <a:t>(</a:t>
            </a:r>
            <a:r>
              <a:rPr lang="en-US" sz="1600" i="1" kern="0" dirty="0">
                <a:latin typeface="Times New Roman"/>
                <a:cs typeface="Times New Roman"/>
              </a:rPr>
              <a:t>r</a:t>
            </a:r>
            <a:r>
              <a:rPr lang="en-US" sz="1600" kern="0" dirty="0">
                <a:latin typeface="Times New Roman"/>
                <a:cs typeface="Times New Roman"/>
              </a:rPr>
              <a:t>) </a:t>
            </a:r>
            <a:r>
              <a:rPr lang="en-US" sz="1600" kern="0" dirty="0">
                <a:latin typeface="Arial" pitchFamily="34" charset="0"/>
                <a:cs typeface="Arial" pitchFamily="34" charset="0"/>
              </a:rPr>
              <a:t>increases modestly,</a:t>
            </a:r>
          </a:p>
          <a:p>
            <a:pPr marL="0" lvl="1">
              <a:spcBef>
                <a:spcPts val="600"/>
              </a:spcBef>
              <a:tabLst>
                <a:tab pos="230188" algn="l"/>
              </a:tabLst>
              <a:defRPr/>
            </a:pPr>
            <a:r>
              <a:rPr lang="en-US" sz="1600" kern="0" dirty="0">
                <a:latin typeface="Arial" charset="0"/>
                <a:cs typeface="+mn-cs"/>
              </a:rPr>
              <a:t>	</a:t>
            </a:r>
            <a:r>
              <a:rPr lang="el-GR" sz="1600" i="1" kern="0" dirty="0">
                <a:latin typeface="Times New Roman"/>
                <a:cs typeface="Times New Roman"/>
              </a:rPr>
              <a:t> Δ</a:t>
            </a:r>
            <a:r>
              <a:rPr lang="en-US" sz="1600" kern="0" dirty="0">
                <a:latin typeface="Times New Roman"/>
                <a:cs typeface="Times New Roman"/>
              </a:rPr>
              <a:t>(</a:t>
            </a:r>
            <a:r>
              <a:rPr lang="en-US" sz="1600" i="1" kern="0" dirty="0">
                <a:latin typeface="Times New Roman"/>
                <a:cs typeface="Times New Roman"/>
              </a:rPr>
              <a:t>r</a:t>
            </a:r>
            <a:r>
              <a:rPr lang="en-US" sz="1600" kern="0" dirty="0">
                <a:latin typeface="Times New Roman"/>
                <a:cs typeface="Times New Roman"/>
              </a:rPr>
              <a:t>) </a:t>
            </a:r>
            <a:r>
              <a:rPr lang="en-US" sz="1600" kern="0" dirty="0">
                <a:latin typeface="Arial" pitchFamily="34" charset="0"/>
                <a:cs typeface="Arial" pitchFamily="34" charset="0"/>
              </a:rPr>
              <a:t>decreases</a:t>
            </a:r>
            <a:r>
              <a:rPr lang="en-US" kern="0" dirty="0">
                <a:latin typeface="Arial" pitchFamily="34" charset="0"/>
                <a:cs typeface="Arial" pitchFamily="34" charset="0"/>
              </a:rPr>
              <a:t>.</a:t>
            </a:r>
            <a:endParaRPr lang="en-US" kern="0" dirty="0">
              <a:latin typeface="Arial" charset="0"/>
              <a:cs typeface="+mn-cs"/>
              <a:sym typeface="Symbol" pitchFamily="18" charset="2"/>
            </a:endParaRPr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 flipV="1">
            <a:off x="2447925" y="1333500"/>
            <a:ext cx="0" cy="1885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 flipV="1">
            <a:off x="6448425" y="1333500"/>
            <a:ext cx="0" cy="1885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75" name="Freeform 8"/>
          <p:cNvSpPr>
            <a:spLocks/>
          </p:cNvSpPr>
          <p:nvPr/>
        </p:nvSpPr>
        <p:spPr bwMode="auto">
          <a:xfrm>
            <a:off x="2895600" y="1647825"/>
            <a:ext cx="1708150" cy="1562100"/>
          </a:xfrm>
          <a:custGeom>
            <a:avLst/>
            <a:gdLst>
              <a:gd name="T0" fmla="*/ 0 w 1230"/>
              <a:gd name="T1" fmla="*/ 2147483647 h 948"/>
              <a:gd name="T2" fmla="*/ 2147483647 w 1230"/>
              <a:gd name="T3" fmla="*/ 2147483647 h 948"/>
              <a:gd name="T4" fmla="*/ 2147483647 w 1230"/>
              <a:gd name="T5" fmla="*/ 2147483647 h 948"/>
              <a:gd name="T6" fmla="*/ 2147483647 w 1230"/>
              <a:gd name="T7" fmla="*/ 2147483647 h 948"/>
              <a:gd name="T8" fmla="*/ 2147483647 w 1230"/>
              <a:gd name="T9" fmla="*/ 2147483647 h 948"/>
              <a:gd name="T10" fmla="*/ 2147483647 w 1230"/>
              <a:gd name="T11" fmla="*/ 2147483647 h 948"/>
              <a:gd name="T12" fmla="*/ 2147483647 w 1230"/>
              <a:gd name="T13" fmla="*/ 2147483647 h 948"/>
              <a:gd name="T14" fmla="*/ 2147483647 w 1230"/>
              <a:gd name="T15" fmla="*/ 2147483647 h 948"/>
              <a:gd name="T16" fmla="*/ 2147483647 w 1230"/>
              <a:gd name="T17" fmla="*/ 2147483647 h 948"/>
              <a:gd name="T18" fmla="*/ 2147483647 w 1230"/>
              <a:gd name="T19" fmla="*/ 2147483647 h 948"/>
              <a:gd name="T20" fmla="*/ 2147483647 w 1230"/>
              <a:gd name="T21" fmla="*/ 2147483647 h 948"/>
              <a:gd name="T22" fmla="*/ 2147483647 w 1230"/>
              <a:gd name="T23" fmla="*/ 2147483647 h 948"/>
              <a:gd name="T24" fmla="*/ 2147483647 w 1230"/>
              <a:gd name="T25" fmla="*/ 2147483647 h 948"/>
              <a:gd name="T26" fmla="*/ 2147483647 w 1230"/>
              <a:gd name="T27" fmla="*/ 0 h 94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30"/>
              <a:gd name="T43" fmla="*/ 0 h 948"/>
              <a:gd name="T44" fmla="*/ 1230 w 1230"/>
              <a:gd name="T45" fmla="*/ 948 h 94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30" h="948">
                <a:moveTo>
                  <a:pt x="0" y="948"/>
                </a:moveTo>
                <a:cubicBezTo>
                  <a:pt x="1" y="919"/>
                  <a:pt x="2" y="891"/>
                  <a:pt x="18" y="846"/>
                </a:cubicBezTo>
                <a:cubicBezTo>
                  <a:pt x="34" y="801"/>
                  <a:pt x="64" y="726"/>
                  <a:pt x="96" y="678"/>
                </a:cubicBezTo>
                <a:cubicBezTo>
                  <a:pt x="128" y="630"/>
                  <a:pt x="172" y="594"/>
                  <a:pt x="210" y="558"/>
                </a:cubicBezTo>
                <a:cubicBezTo>
                  <a:pt x="248" y="522"/>
                  <a:pt x="289" y="489"/>
                  <a:pt x="324" y="462"/>
                </a:cubicBezTo>
                <a:cubicBezTo>
                  <a:pt x="359" y="435"/>
                  <a:pt x="390" y="417"/>
                  <a:pt x="420" y="396"/>
                </a:cubicBezTo>
                <a:cubicBezTo>
                  <a:pt x="450" y="375"/>
                  <a:pt x="472" y="357"/>
                  <a:pt x="504" y="336"/>
                </a:cubicBezTo>
                <a:cubicBezTo>
                  <a:pt x="536" y="315"/>
                  <a:pt x="575" y="293"/>
                  <a:pt x="612" y="270"/>
                </a:cubicBezTo>
                <a:cubicBezTo>
                  <a:pt x="649" y="247"/>
                  <a:pt x="688" y="220"/>
                  <a:pt x="726" y="198"/>
                </a:cubicBezTo>
                <a:cubicBezTo>
                  <a:pt x="764" y="176"/>
                  <a:pt x="805" y="156"/>
                  <a:pt x="840" y="138"/>
                </a:cubicBezTo>
                <a:cubicBezTo>
                  <a:pt x="875" y="120"/>
                  <a:pt x="907" y="103"/>
                  <a:pt x="936" y="90"/>
                </a:cubicBezTo>
                <a:cubicBezTo>
                  <a:pt x="965" y="77"/>
                  <a:pt x="988" y="69"/>
                  <a:pt x="1014" y="60"/>
                </a:cubicBezTo>
                <a:cubicBezTo>
                  <a:pt x="1040" y="51"/>
                  <a:pt x="1056" y="46"/>
                  <a:pt x="1092" y="36"/>
                </a:cubicBezTo>
                <a:cubicBezTo>
                  <a:pt x="1128" y="26"/>
                  <a:pt x="1179" y="13"/>
                  <a:pt x="123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6" name="Freeform 9"/>
          <p:cNvSpPr>
            <a:spLocks/>
          </p:cNvSpPr>
          <p:nvPr/>
        </p:nvSpPr>
        <p:spPr bwMode="auto">
          <a:xfrm>
            <a:off x="3352800" y="2254250"/>
            <a:ext cx="3105150" cy="650875"/>
          </a:xfrm>
          <a:custGeom>
            <a:avLst/>
            <a:gdLst>
              <a:gd name="T0" fmla="*/ 0 w 1938"/>
              <a:gd name="T1" fmla="*/ 2147483647 h 505"/>
              <a:gd name="T2" fmla="*/ 2147483647 w 1938"/>
              <a:gd name="T3" fmla="*/ 2147483647 h 505"/>
              <a:gd name="T4" fmla="*/ 2147483647 w 1938"/>
              <a:gd name="T5" fmla="*/ 2147483647 h 505"/>
              <a:gd name="T6" fmla="*/ 2147483647 w 1938"/>
              <a:gd name="T7" fmla="*/ 2147483647 h 505"/>
              <a:gd name="T8" fmla="*/ 2147483647 w 1938"/>
              <a:gd name="T9" fmla="*/ 2147483647 h 505"/>
              <a:gd name="T10" fmla="*/ 2147483647 w 1938"/>
              <a:gd name="T11" fmla="*/ 2147483647 h 505"/>
              <a:gd name="T12" fmla="*/ 2147483647 w 1938"/>
              <a:gd name="T13" fmla="*/ 2147483647 h 505"/>
              <a:gd name="T14" fmla="*/ 2147483647 w 1938"/>
              <a:gd name="T15" fmla="*/ 2147483647 h 505"/>
              <a:gd name="T16" fmla="*/ 2147483647 w 1938"/>
              <a:gd name="T17" fmla="*/ 2147483647 h 505"/>
              <a:gd name="T18" fmla="*/ 2147483647 w 1938"/>
              <a:gd name="T19" fmla="*/ 2147483647 h 505"/>
              <a:gd name="T20" fmla="*/ 2147483647 w 1938"/>
              <a:gd name="T21" fmla="*/ 2147483647 h 505"/>
              <a:gd name="T22" fmla="*/ 2147483647 w 1938"/>
              <a:gd name="T23" fmla="*/ 2147483647 h 505"/>
              <a:gd name="T24" fmla="*/ 2147483647 w 1938"/>
              <a:gd name="T25" fmla="*/ 2147483647 h 505"/>
              <a:gd name="T26" fmla="*/ 2147483647 w 1938"/>
              <a:gd name="T27" fmla="*/ 2147483647 h 50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938"/>
              <a:gd name="T43" fmla="*/ 0 h 505"/>
              <a:gd name="T44" fmla="*/ 1938 w 1938"/>
              <a:gd name="T45" fmla="*/ 505 h 50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938" h="505">
                <a:moveTo>
                  <a:pt x="0" y="505"/>
                </a:moveTo>
                <a:cubicBezTo>
                  <a:pt x="41" y="460"/>
                  <a:pt x="83" y="416"/>
                  <a:pt x="120" y="385"/>
                </a:cubicBezTo>
                <a:cubicBezTo>
                  <a:pt x="157" y="354"/>
                  <a:pt x="183" y="342"/>
                  <a:pt x="222" y="319"/>
                </a:cubicBezTo>
                <a:cubicBezTo>
                  <a:pt x="261" y="296"/>
                  <a:pt x="308" y="270"/>
                  <a:pt x="354" y="247"/>
                </a:cubicBezTo>
                <a:cubicBezTo>
                  <a:pt x="400" y="224"/>
                  <a:pt x="448" y="203"/>
                  <a:pt x="498" y="181"/>
                </a:cubicBezTo>
                <a:cubicBezTo>
                  <a:pt x="548" y="159"/>
                  <a:pt x="589" y="137"/>
                  <a:pt x="654" y="115"/>
                </a:cubicBezTo>
                <a:cubicBezTo>
                  <a:pt x="719" y="93"/>
                  <a:pt x="822" y="65"/>
                  <a:pt x="888" y="49"/>
                </a:cubicBezTo>
                <a:cubicBezTo>
                  <a:pt x="954" y="33"/>
                  <a:pt x="990" y="26"/>
                  <a:pt x="1050" y="19"/>
                </a:cubicBezTo>
                <a:cubicBezTo>
                  <a:pt x="1110" y="12"/>
                  <a:pt x="1185" y="10"/>
                  <a:pt x="1248" y="7"/>
                </a:cubicBezTo>
                <a:cubicBezTo>
                  <a:pt x="1311" y="4"/>
                  <a:pt x="1376" y="2"/>
                  <a:pt x="1428" y="1"/>
                </a:cubicBezTo>
                <a:cubicBezTo>
                  <a:pt x="1480" y="0"/>
                  <a:pt x="1518" y="1"/>
                  <a:pt x="1560" y="1"/>
                </a:cubicBezTo>
                <a:cubicBezTo>
                  <a:pt x="1602" y="1"/>
                  <a:pt x="1644" y="1"/>
                  <a:pt x="1680" y="1"/>
                </a:cubicBezTo>
                <a:cubicBezTo>
                  <a:pt x="1716" y="1"/>
                  <a:pt x="1733" y="0"/>
                  <a:pt x="1776" y="1"/>
                </a:cubicBezTo>
                <a:cubicBezTo>
                  <a:pt x="1819" y="2"/>
                  <a:pt x="1878" y="4"/>
                  <a:pt x="1938" y="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7" name="Freeform 28"/>
          <p:cNvSpPr>
            <a:spLocks/>
          </p:cNvSpPr>
          <p:nvPr/>
        </p:nvSpPr>
        <p:spPr bwMode="auto">
          <a:xfrm>
            <a:off x="2590800" y="2809875"/>
            <a:ext cx="371475" cy="312738"/>
          </a:xfrm>
          <a:custGeom>
            <a:avLst/>
            <a:gdLst>
              <a:gd name="T0" fmla="*/ 0 w 234"/>
              <a:gd name="T1" fmla="*/ 2147483647 h 197"/>
              <a:gd name="T2" fmla="*/ 2147483647 w 234"/>
              <a:gd name="T3" fmla="*/ 2147483647 h 197"/>
              <a:gd name="T4" fmla="*/ 2147483647 w 234"/>
              <a:gd name="T5" fmla="*/ 2147483647 h 197"/>
              <a:gd name="T6" fmla="*/ 2147483647 w 234"/>
              <a:gd name="T7" fmla="*/ 2147483647 h 197"/>
              <a:gd name="T8" fmla="*/ 2147483647 w 234"/>
              <a:gd name="T9" fmla="*/ 2147483647 h 197"/>
              <a:gd name="T10" fmla="*/ 2147483647 w 234"/>
              <a:gd name="T11" fmla="*/ 2147483647 h 197"/>
              <a:gd name="T12" fmla="*/ 2147483647 w 234"/>
              <a:gd name="T13" fmla="*/ 2147483647 h 197"/>
              <a:gd name="T14" fmla="*/ 2147483647 w 234"/>
              <a:gd name="T15" fmla="*/ 0 h 19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34"/>
              <a:gd name="T25" fmla="*/ 0 h 197"/>
              <a:gd name="T26" fmla="*/ 234 w 234"/>
              <a:gd name="T27" fmla="*/ 197 h 19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34" h="197">
                <a:moveTo>
                  <a:pt x="0" y="90"/>
                </a:moveTo>
                <a:cubicBezTo>
                  <a:pt x="2" y="109"/>
                  <a:pt x="4" y="128"/>
                  <a:pt x="12" y="144"/>
                </a:cubicBezTo>
                <a:cubicBezTo>
                  <a:pt x="20" y="160"/>
                  <a:pt x="35" y="178"/>
                  <a:pt x="48" y="186"/>
                </a:cubicBezTo>
                <a:cubicBezTo>
                  <a:pt x="61" y="194"/>
                  <a:pt x="75" y="197"/>
                  <a:pt x="90" y="192"/>
                </a:cubicBezTo>
                <a:cubicBezTo>
                  <a:pt x="105" y="187"/>
                  <a:pt x="123" y="171"/>
                  <a:pt x="138" y="156"/>
                </a:cubicBezTo>
                <a:cubicBezTo>
                  <a:pt x="153" y="141"/>
                  <a:pt x="167" y="120"/>
                  <a:pt x="180" y="102"/>
                </a:cubicBezTo>
                <a:cubicBezTo>
                  <a:pt x="193" y="84"/>
                  <a:pt x="207" y="65"/>
                  <a:pt x="216" y="48"/>
                </a:cubicBezTo>
                <a:cubicBezTo>
                  <a:pt x="225" y="31"/>
                  <a:pt x="231" y="8"/>
                  <a:pt x="23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78" name="Line 29"/>
          <p:cNvSpPr>
            <a:spLocks noChangeShapeType="1"/>
          </p:cNvSpPr>
          <p:nvPr/>
        </p:nvSpPr>
        <p:spPr bwMode="auto">
          <a:xfrm flipV="1">
            <a:off x="3124200" y="2133600"/>
            <a:ext cx="466725" cy="43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79" name="Freeform 31"/>
          <p:cNvSpPr>
            <a:spLocks/>
          </p:cNvSpPr>
          <p:nvPr/>
        </p:nvSpPr>
        <p:spPr bwMode="auto">
          <a:xfrm>
            <a:off x="3409950" y="1714500"/>
            <a:ext cx="603250" cy="266700"/>
          </a:xfrm>
          <a:custGeom>
            <a:avLst/>
            <a:gdLst>
              <a:gd name="T0" fmla="*/ 2147483647 w 380"/>
              <a:gd name="T1" fmla="*/ 2147483647 h 168"/>
              <a:gd name="T2" fmla="*/ 2147483647 w 380"/>
              <a:gd name="T3" fmla="*/ 2147483647 h 168"/>
              <a:gd name="T4" fmla="*/ 2147483647 w 380"/>
              <a:gd name="T5" fmla="*/ 2147483647 h 168"/>
              <a:gd name="T6" fmla="*/ 2147483647 w 380"/>
              <a:gd name="T7" fmla="*/ 2147483647 h 168"/>
              <a:gd name="T8" fmla="*/ 2147483647 w 380"/>
              <a:gd name="T9" fmla="*/ 2147483647 h 168"/>
              <a:gd name="T10" fmla="*/ 2147483647 w 380"/>
              <a:gd name="T11" fmla="*/ 0 h 168"/>
              <a:gd name="T12" fmla="*/ 2147483647 w 380"/>
              <a:gd name="T13" fmla="*/ 2147483647 h 168"/>
              <a:gd name="T14" fmla="*/ 2147483647 w 380"/>
              <a:gd name="T15" fmla="*/ 2147483647 h 168"/>
              <a:gd name="T16" fmla="*/ 0 w 380"/>
              <a:gd name="T17" fmla="*/ 2147483647 h 16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0"/>
              <a:gd name="T28" fmla="*/ 0 h 168"/>
              <a:gd name="T29" fmla="*/ 380 w 380"/>
              <a:gd name="T30" fmla="*/ 168 h 16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0" h="168">
                <a:moveTo>
                  <a:pt x="210" y="168"/>
                </a:moveTo>
                <a:cubicBezTo>
                  <a:pt x="245" y="154"/>
                  <a:pt x="281" y="140"/>
                  <a:pt x="306" y="126"/>
                </a:cubicBezTo>
                <a:cubicBezTo>
                  <a:pt x="331" y="112"/>
                  <a:pt x="349" y="98"/>
                  <a:pt x="360" y="84"/>
                </a:cubicBezTo>
                <a:cubicBezTo>
                  <a:pt x="371" y="70"/>
                  <a:pt x="380" y="54"/>
                  <a:pt x="372" y="42"/>
                </a:cubicBezTo>
                <a:cubicBezTo>
                  <a:pt x="364" y="30"/>
                  <a:pt x="333" y="19"/>
                  <a:pt x="312" y="12"/>
                </a:cubicBezTo>
                <a:cubicBezTo>
                  <a:pt x="291" y="5"/>
                  <a:pt x="273" y="0"/>
                  <a:pt x="246" y="0"/>
                </a:cubicBezTo>
                <a:cubicBezTo>
                  <a:pt x="219" y="0"/>
                  <a:pt x="181" y="6"/>
                  <a:pt x="150" y="12"/>
                </a:cubicBezTo>
                <a:cubicBezTo>
                  <a:pt x="119" y="18"/>
                  <a:pt x="85" y="29"/>
                  <a:pt x="60" y="36"/>
                </a:cubicBezTo>
                <a:cubicBezTo>
                  <a:pt x="35" y="43"/>
                  <a:pt x="10" y="51"/>
                  <a:pt x="0" y="5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80" name="Freeform 32"/>
          <p:cNvSpPr>
            <a:spLocks/>
          </p:cNvSpPr>
          <p:nvPr/>
        </p:nvSpPr>
        <p:spPr bwMode="auto">
          <a:xfrm>
            <a:off x="2628900" y="1800225"/>
            <a:ext cx="247650" cy="762000"/>
          </a:xfrm>
          <a:custGeom>
            <a:avLst/>
            <a:gdLst>
              <a:gd name="T0" fmla="*/ 2147483647 w 156"/>
              <a:gd name="T1" fmla="*/ 0 h 480"/>
              <a:gd name="T2" fmla="*/ 2147483647 w 156"/>
              <a:gd name="T3" fmla="*/ 2147483647 h 480"/>
              <a:gd name="T4" fmla="*/ 2147483647 w 156"/>
              <a:gd name="T5" fmla="*/ 2147483647 h 480"/>
              <a:gd name="T6" fmla="*/ 2147483647 w 156"/>
              <a:gd name="T7" fmla="*/ 2147483647 h 480"/>
              <a:gd name="T8" fmla="*/ 2147483647 w 156"/>
              <a:gd name="T9" fmla="*/ 2147483647 h 480"/>
              <a:gd name="T10" fmla="*/ 0 w 156"/>
              <a:gd name="T11" fmla="*/ 2147483647 h 4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6"/>
              <a:gd name="T19" fmla="*/ 0 h 480"/>
              <a:gd name="T20" fmla="*/ 156 w 156"/>
              <a:gd name="T21" fmla="*/ 480 h 4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6" h="480">
                <a:moveTo>
                  <a:pt x="156" y="0"/>
                </a:moveTo>
                <a:cubicBezTo>
                  <a:pt x="132" y="28"/>
                  <a:pt x="108" y="56"/>
                  <a:pt x="90" y="84"/>
                </a:cubicBezTo>
                <a:cubicBezTo>
                  <a:pt x="72" y="112"/>
                  <a:pt x="59" y="140"/>
                  <a:pt x="48" y="168"/>
                </a:cubicBezTo>
                <a:cubicBezTo>
                  <a:pt x="37" y="196"/>
                  <a:pt x="31" y="224"/>
                  <a:pt x="24" y="252"/>
                </a:cubicBezTo>
                <a:cubicBezTo>
                  <a:pt x="17" y="280"/>
                  <a:pt x="10" y="298"/>
                  <a:pt x="6" y="336"/>
                </a:cubicBezTo>
                <a:cubicBezTo>
                  <a:pt x="2" y="374"/>
                  <a:pt x="1" y="456"/>
                  <a:pt x="0" y="48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81" name="Line 33"/>
          <p:cNvSpPr>
            <a:spLocks noChangeShapeType="1"/>
          </p:cNvSpPr>
          <p:nvPr/>
        </p:nvSpPr>
        <p:spPr bwMode="auto">
          <a:xfrm>
            <a:off x="2466975" y="1638300"/>
            <a:ext cx="3971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2" name="Freeform 34"/>
          <p:cNvSpPr>
            <a:spLocks/>
          </p:cNvSpPr>
          <p:nvPr/>
        </p:nvSpPr>
        <p:spPr bwMode="auto">
          <a:xfrm>
            <a:off x="2498725" y="2857500"/>
            <a:ext cx="3951288" cy="379413"/>
          </a:xfrm>
          <a:custGeom>
            <a:avLst/>
            <a:gdLst>
              <a:gd name="T0" fmla="*/ 2147483647 w 10035"/>
              <a:gd name="T1" fmla="*/ 459295127 h 10646"/>
              <a:gd name="T2" fmla="*/ 2147483647 w 10035"/>
              <a:gd name="T3" fmla="*/ 469186805 h 10646"/>
              <a:gd name="T4" fmla="*/ 2147483647 w 10035"/>
              <a:gd name="T5" fmla="*/ 389468050 h 10646"/>
              <a:gd name="T6" fmla="*/ 2147483647 w 10035"/>
              <a:gd name="T7" fmla="*/ 261919254 h 10646"/>
              <a:gd name="T8" fmla="*/ 2147483647 w 10035"/>
              <a:gd name="T9" fmla="*/ 182245975 h 10646"/>
              <a:gd name="T10" fmla="*/ 2147483647 w 10035"/>
              <a:gd name="T11" fmla="*/ 86584146 h 10646"/>
              <a:gd name="T12" fmla="*/ 2147483647 w 10035"/>
              <a:gd name="T13" fmla="*/ 54696020 h 10646"/>
              <a:gd name="T14" fmla="*/ 2147483647 w 10035"/>
              <a:gd name="T15" fmla="*/ 38751949 h 10646"/>
              <a:gd name="T16" fmla="*/ 2147483647 w 10035"/>
              <a:gd name="T17" fmla="*/ 6414204 h 10646"/>
              <a:gd name="T18" fmla="*/ 2147483647 w 10035"/>
              <a:gd name="T19" fmla="*/ 7045477 h 1064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0035"/>
              <a:gd name="T31" fmla="*/ 0 h 10646"/>
              <a:gd name="T32" fmla="*/ 10035 w 10035"/>
              <a:gd name="T33" fmla="*/ 10646 h 1064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0035" h="10646">
                <a:moveTo>
                  <a:pt x="10035" y="10169"/>
                </a:moveTo>
                <a:cubicBezTo>
                  <a:pt x="6215" y="10463"/>
                  <a:pt x="2376" y="10646"/>
                  <a:pt x="1188" y="10388"/>
                </a:cubicBezTo>
                <a:cubicBezTo>
                  <a:pt x="0" y="10130"/>
                  <a:pt x="2417" y="9388"/>
                  <a:pt x="2908" y="8623"/>
                </a:cubicBezTo>
                <a:cubicBezTo>
                  <a:pt x="3400" y="7858"/>
                  <a:pt x="3784" y="6564"/>
                  <a:pt x="4137" y="5799"/>
                </a:cubicBezTo>
                <a:cubicBezTo>
                  <a:pt x="4490" y="5035"/>
                  <a:pt x="4695" y="4682"/>
                  <a:pt x="5028" y="4035"/>
                </a:cubicBezTo>
                <a:cubicBezTo>
                  <a:pt x="5361" y="3388"/>
                  <a:pt x="5842" y="2388"/>
                  <a:pt x="6134" y="1917"/>
                </a:cubicBezTo>
                <a:cubicBezTo>
                  <a:pt x="6426" y="1447"/>
                  <a:pt x="6549" y="1388"/>
                  <a:pt x="6779" y="1211"/>
                </a:cubicBezTo>
                <a:cubicBezTo>
                  <a:pt x="7010" y="1035"/>
                  <a:pt x="7317" y="1036"/>
                  <a:pt x="7517" y="858"/>
                </a:cubicBezTo>
                <a:cubicBezTo>
                  <a:pt x="7717" y="680"/>
                  <a:pt x="7566" y="225"/>
                  <a:pt x="7977" y="142"/>
                </a:cubicBezTo>
                <a:cubicBezTo>
                  <a:pt x="8340" y="94"/>
                  <a:pt x="9798" y="0"/>
                  <a:pt x="10011" y="156"/>
                </a:cubicBezTo>
              </a:path>
            </a:pathLst>
          </a:cu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3" name="Freeform 35"/>
          <p:cNvSpPr>
            <a:spLocks/>
          </p:cNvSpPr>
          <p:nvPr/>
        </p:nvSpPr>
        <p:spPr bwMode="auto">
          <a:xfrm>
            <a:off x="3238500" y="2647950"/>
            <a:ext cx="238125" cy="409575"/>
          </a:xfrm>
          <a:custGeom>
            <a:avLst/>
            <a:gdLst>
              <a:gd name="T0" fmla="*/ 2147483647 w 150"/>
              <a:gd name="T1" fmla="*/ 2147483647 h 258"/>
              <a:gd name="T2" fmla="*/ 2147483647 w 150"/>
              <a:gd name="T3" fmla="*/ 2147483647 h 258"/>
              <a:gd name="T4" fmla="*/ 2147483647 w 150"/>
              <a:gd name="T5" fmla="*/ 2147483647 h 258"/>
              <a:gd name="T6" fmla="*/ 0 w 150"/>
              <a:gd name="T7" fmla="*/ 2147483647 h 258"/>
              <a:gd name="T8" fmla="*/ 2147483647 w 150"/>
              <a:gd name="T9" fmla="*/ 2147483647 h 258"/>
              <a:gd name="T10" fmla="*/ 2147483647 w 150"/>
              <a:gd name="T11" fmla="*/ 2147483647 h 258"/>
              <a:gd name="T12" fmla="*/ 2147483647 w 150"/>
              <a:gd name="T13" fmla="*/ 0 h 25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0"/>
              <a:gd name="T22" fmla="*/ 0 h 258"/>
              <a:gd name="T23" fmla="*/ 150 w 150"/>
              <a:gd name="T24" fmla="*/ 258 h 25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0" h="258">
                <a:moveTo>
                  <a:pt x="150" y="258"/>
                </a:moveTo>
                <a:cubicBezTo>
                  <a:pt x="113" y="250"/>
                  <a:pt x="76" y="243"/>
                  <a:pt x="54" y="234"/>
                </a:cubicBezTo>
                <a:cubicBezTo>
                  <a:pt x="32" y="225"/>
                  <a:pt x="27" y="217"/>
                  <a:pt x="18" y="204"/>
                </a:cubicBezTo>
                <a:cubicBezTo>
                  <a:pt x="9" y="191"/>
                  <a:pt x="0" y="175"/>
                  <a:pt x="0" y="156"/>
                </a:cubicBezTo>
                <a:cubicBezTo>
                  <a:pt x="0" y="137"/>
                  <a:pt x="7" y="110"/>
                  <a:pt x="18" y="90"/>
                </a:cubicBezTo>
                <a:cubicBezTo>
                  <a:pt x="29" y="70"/>
                  <a:pt x="50" y="51"/>
                  <a:pt x="66" y="36"/>
                </a:cubicBezTo>
                <a:cubicBezTo>
                  <a:pt x="82" y="21"/>
                  <a:pt x="106" y="6"/>
                  <a:pt x="11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84" name="Line 37"/>
          <p:cNvSpPr>
            <a:spLocks noChangeShapeType="1"/>
          </p:cNvSpPr>
          <p:nvPr/>
        </p:nvSpPr>
        <p:spPr bwMode="auto">
          <a:xfrm>
            <a:off x="7038975" y="2638425"/>
            <a:ext cx="0" cy="49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85" name="Line 38"/>
          <p:cNvSpPr>
            <a:spLocks noChangeShapeType="1"/>
          </p:cNvSpPr>
          <p:nvPr/>
        </p:nvSpPr>
        <p:spPr bwMode="auto">
          <a:xfrm>
            <a:off x="6353175" y="3219450"/>
            <a:ext cx="809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86" name="Freeform 39"/>
          <p:cNvSpPr>
            <a:spLocks/>
          </p:cNvSpPr>
          <p:nvPr/>
        </p:nvSpPr>
        <p:spPr bwMode="auto">
          <a:xfrm>
            <a:off x="2970213" y="2924175"/>
            <a:ext cx="496887" cy="268288"/>
          </a:xfrm>
          <a:custGeom>
            <a:avLst/>
            <a:gdLst>
              <a:gd name="T0" fmla="*/ 2147483647 w 313"/>
              <a:gd name="T1" fmla="*/ 2147483647 h 169"/>
              <a:gd name="T2" fmla="*/ 2147483647 w 313"/>
              <a:gd name="T3" fmla="*/ 2147483647 h 169"/>
              <a:gd name="T4" fmla="*/ 2147483647 w 313"/>
              <a:gd name="T5" fmla="*/ 2147483647 h 169"/>
              <a:gd name="T6" fmla="*/ 2147483647 w 313"/>
              <a:gd name="T7" fmla="*/ 2147483647 h 169"/>
              <a:gd name="T8" fmla="*/ 2147483647 w 313"/>
              <a:gd name="T9" fmla="*/ 2147483647 h 169"/>
              <a:gd name="T10" fmla="*/ 2147483647 w 313"/>
              <a:gd name="T11" fmla="*/ 0 h 16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13"/>
              <a:gd name="T19" fmla="*/ 0 h 169"/>
              <a:gd name="T20" fmla="*/ 313 w 313"/>
              <a:gd name="T21" fmla="*/ 169 h 16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13" h="169">
                <a:moveTo>
                  <a:pt x="313" y="168"/>
                </a:moveTo>
                <a:cubicBezTo>
                  <a:pt x="273" y="168"/>
                  <a:pt x="234" y="169"/>
                  <a:pt x="199" y="168"/>
                </a:cubicBezTo>
                <a:cubicBezTo>
                  <a:pt x="164" y="167"/>
                  <a:pt x="131" y="165"/>
                  <a:pt x="103" y="162"/>
                </a:cubicBezTo>
                <a:cubicBezTo>
                  <a:pt x="75" y="159"/>
                  <a:pt x="48" y="159"/>
                  <a:pt x="31" y="150"/>
                </a:cubicBezTo>
                <a:cubicBezTo>
                  <a:pt x="14" y="141"/>
                  <a:pt x="0" y="133"/>
                  <a:pt x="1" y="108"/>
                </a:cubicBezTo>
                <a:cubicBezTo>
                  <a:pt x="2" y="83"/>
                  <a:pt x="30" y="18"/>
                  <a:pt x="37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87" name="Line 7"/>
          <p:cNvSpPr>
            <a:spLocks noChangeShapeType="1"/>
          </p:cNvSpPr>
          <p:nvPr/>
        </p:nvSpPr>
        <p:spPr bwMode="auto">
          <a:xfrm>
            <a:off x="2447925" y="3219450"/>
            <a:ext cx="400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8" name="Line 43"/>
          <p:cNvSpPr>
            <a:spLocks noChangeShapeType="1"/>
          </p:cNvSpPr>
          <p:nvPr/>
        </p:nvSpPr>
        <p:spPr bwMode="auto">
          <a:xfrm>
            <a:off x="3741738" y="2781300"/>
            <a:ext cx="0" cy="200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89" name="Line 44"/>
          <p:cNvSpPr>
            <a:spLocks noChangeShapeType="1"/>
          </p:cNvSpPr>
          <p:nvPr/>
        </p:nvSpPr>
        <p:spPr bwMode="auto">
          <a:xfrm>
            <a:off x="3967163" y="2781300"/>
            <a:ext cx="0" cy="200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90" name="Line 45"/>
          <p:cNvSpPr>
            <a:spLocks noChangeShapeType="1"/>
          </p:cNvSpPr>
          <p:nvPr/>
        </p:nvSpPr>
        <p:spPr bwMode="auto">
          <a:xfrm>
            <a:off x="4194175" y="2781300"/>
            <a:ext cx="0" cy="200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91" name="Line 46"/>
          <p:cNvSpPr>
            <a:spLocks noChangeShapeType="1"/>
          </p:cNvSpPr>
          <p:nvPr/>
        </p:nvSpPr>
        <p:spPr bwMode="auto">
          <a:xfrm>
            <a:off x="4419600" y="2781300"/>
            <a:ext cx="0" cy="200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92" name="Line 47"/>
          <p:cNvSpPr>
            <a:spLocks noChangeShapeType="1"/>
          </p:cNvSpPr>
          <p:nvPr/>
        </p:nvSpPr>
        <p:spPr bwMode="auto">
          <a:xfrm>
            <a:off x="4646613" y="2781300"/>
            <a:ext cx="0" cy="200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93" name="Line 48"/>
          <p:cNvSpPr>
            <a:spLocks noChangeShapeType="1"/>
          </p:cNvSpPr>
          <p:nvPr/>
        </p:nvSpPr>
        <p:spPr bwMode="auto">
          <a:xfrm>
            <a:off x="4872038" y="2781300"/>
            <a:ext cx="0" cy="200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94" name="Line 49"/>
          <p:cNvSpPr>
            <a:spLocks noChangeShapeType="1"/>
          </p:cNvSpPr>
          <p:nvPr/>
        </p:nvSpPr>
        <p:spPr bwMode="auto">
          <a:xfrm>
            <a:off x="5099050" y="2781300"/>
            <a:ext cx="0" cy="200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95" name="Line 50"/>
          <p:cNvSpPr>
            <a:spLocks noChangeShapeType="1"/>
          </p:cNvSpPr>
          <p:nvPr/>
        </p:nvSpPr>
        <p:spPr bwMode="auto">
          <a:xfrm>
            <a:off x="5324475" y="2781300"/>
            <a:ext cx="0" cy="200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96" name="Line 51"/>
          <p:cNvSpPr>
            <a:spLocks noChangeShapeType="1"/>
          </p:cNvSpPr>
          <p:nvPr/>
        </p:nvSpPr>
        <p:spPr bwMode="auto">
          <a:xfrm>
            <a:off x="5551488" y="2781300"/>
            <a:ext cx="0" cy="200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97" name="Line 52"/>
          <p:cNvSpPr>
            <a:spLocks noChangeShapeType="1"/>
          </p:cNvSpPr>
          <p:nvPr/>
        </p:nvSpPr>
        <p:spPr bwMode="auto">
          <a:xfrm>
            <a:off x="5776913" y="2781300"/>
            <a:ext cx="0" cy="200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98" name="Line 53"/>
          <p:cNvSpPr>
            <a:spLocks noChangeShapeType="1"/>
          </p:cNvSpPr>
          <p:nvPr/>
        </p:nvSpPr>
        <p:spPr bwMode="auto">
          <a:xfrm>
            <a:off x="6003925" y="2781300"/>
            <a:ext cx="0" cy="200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99" name="Line 54"/>
          <p:cNvSpPr>
            <a:spLocks noChangeShapeType="1"/>
          </p:cNvSpPr>
          <p:nvPr/>
        </p:nvSpPr>
        <p:spPr bwMode="auto">
          <a:xfrm>
            <a:off x="6229350" y="2781300"/>
            <a:ext cx="0" cy="200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800" name="Line 55"/>
          <p:cNvSpPr>
            <a:spLocks noChangeShapeType="1"/>
          </p:cNvSpPr>
          <p:nvPr/>
        </p:nvSpPr>
        <p:spPr bwMode="auto">
          <a:xfrm flipV="1">
            <a:off x="1828800" y="1981200"/>
            <a:ext cx="0" cy="371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801" name="Text Box 56"/>
          <p:cNvSpPr txBox="1">
            <a:spLocks noChangeArrowheads="1"/>
          </p:cNvSpPr>
          <p:nvPr/>
        </p:nvSpPr>
        <p:spPr bwMode="auto">
          <a:xfrm>
            <a:off x="1689100" y="2344738"/>
            <a:ext cx="7381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>
                <a:latin typeface="Arial" charset="0"/>
              </a:rPr>
              <a:t>Altitude, </a:t>
            </a:r>
            <a:r>
              <a:rPr lang="en-US" sz="1000" i="1" dirty="0">
                <a:latin typeface="Arial" charset="0"/>
              </a:rPr>
              <a:t>z</a:t>
            </a:r>
          </a:p>
        </p:txBody>
      </p:sp>
      <p:sp>
        <p:nvSpPr>
          <p:cNvPr id="32802" name="Text Box 57"/>
          <p:cNvSpPr txBox="1">
            <a:spLocks noChangeArrowheads="1"/>
          </p:cNvSpPr>
          <p:nvPr/>
        </p:nvSpPr>
        <p:spPr bwMode="auto">
          <a:xfrm>
            <a:off x="2203450" y="1468438"/>
            <a:ext cx="2968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000" i="1" dirty="0">
                <a:latin typeface="Arial" charset="0"/>
              </a:rPr>
              <a:t>z</a:t>
            </a:r>
            <a:r>
              <a:rPr lang="en-US" sz="1000" baseline="-25000" dirty="0">
                <a:latin typeface="Arial" charset="0"/>
              </a:rPr>
              <a:t>1</a:t>
            </a:r>
          </a:p>
        </p:txBody>
      </p:sp>
      <p:sp>
        <p:nvSpPr>
          <p:cNvPr id="32803" name="Text Box 58"/>
          <p:cNvSpPr txBox="1">
            <a:spLocks noChangeArrowheads="1"/>
          </p:cNvSpPr>
          <p:nvPr/>
        </p:nvSpPr>
        <p:spPr bwMode="auto">
          <a:xfrm>
            <a:off x="2974975" y="2020888"/>
            <a:ext cx="3032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latin typeface="Arial" charset="0"/>
              </a:rPr>
              <a:t>IV</a:t>
            </a:r>
          </a:p>
        </p:txBody>
      </p:sp>
      <p:sp>
        <p:nvSpPr>
          <p:cNvPr id="32804" name="Text Box 59"/>
          <p:cNvSpPr txBox="1">
            <a:spLocks noChangeArrowheads="1"/>
          </p:cNvSpPr>
          <p:nvPr/>
        </p:nvSpPr>
        <p:spPr bwMode="auto">
          <a:xfrm>
            <a:off x="5105400" y="2392363"/>
            <a:ext cx="2190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latin typeface="Arial" charset="0"/>
              </a:rPr>
              <a:t>I</a:t>
            </a:r>
          </a:p>
        </p:txBody>
      </p:sp>
      <p:sp>
        <p:nvSpPr>
          <p:cNvPr id="32805" name="Text Box 60"/>
          <p:cNvSpPr txBox="1">
            <a:spLocks noChangeArrowheads="1"/>
          </p:cNvSpPr>
          <p:nvPr/>
        </p:nvSpPr>
        <p:spPr bwMode="auto">
          <a:xfrm>
            <a:off x="5070475" y="1792288"/>
            <a:ext cx="288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latin typeface="Arial" charset="0"/>
              </a:rPr>
              <a:t>III</a:t>
            </a:r>
          </a:p>
        </p:txBody>
      </p:sp>
      <p:sp>
        <p:nvSpPr>
          <p:cNvPr id="32806" name="Text Box 61"/>
          <p:cNvSpPr txBox="1">
            <a:spLocks noChangeArrowheads="1"/>
          </p:cNvSpPr>
          <p:nvPr/>
        </p:nvSpPr>
        <p:spPr bwMode="auto">
          <a:xfrm>
            <a:off x="5180013" y="2963863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latin typeface="Arial" charset="0"/>
              </a:rPr>
              <a:t>II</a:t>
            </a:r>
          </a:p>
        </p:txBody>
      </p:sp>
      <p:sp>
        <p:nvSpPr>
          <p:cNvPr id="32807" name="Text Box 62"/>
          <p:cNvSpPr txBox="1">
            <a:spLocks noChangeArrowheads="1"/>
          </p:cNvSpPr>
          <p:nvPr/>
        </p:nvSpPr>
        <p:spPr bwMode="auto">
          <a:xfrm>
            <a:off x="2803525" y="3211513"/>
            <a:ext cx="2762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i="1" dirty="0">
                <a:latin typeface="Arial" charset="0"/>
                <a:sym typeface="Symbol" pitchFamily="18" charset="2"/>
              </a:rPr>
              <a:t>r</a:t>
            </a:r>
            <a:r>
              <a:rPr lang="en-US" sz="1000" i="1" baseline="-25000" dirty="0">
                <a:latin typeface="Arial" charset="0"/>
                <a:sym typeface="Symbol" pitchFamily="18" charset="2"/>
              </a:rPr>
              <a:t>e</a:t>
            </a:r>
          </a:p>
        </p:txBody>
      </p:sp>
      <p:sp>
        <p:nvSpPr>
          <p:cNvPr id="32808" name="Text Box 63"/>
          <p:cNvSpPr txBox="1">
            <a:spLocks noChangeArrowheads="1"/>
          </p:cNvSpPr>
          <p:nvPr/>
        </p:nvSpPr>
        <p:spPr bwMode="auto">
          <a:xfrm>
            <a:off x="6327775" y="3240088"/>
            <a:ext cx="2762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i="1" dirty="0" err="1">
                <a:latin typeface="Arial" charset="0"/>
                <a:sym typeface="Symbol" pitchFamily="18" charset="2"/>
              </a:rPr>
              <a:t>r</a:t>
            </a:r>
            <a:r>
              <a:rPr lang="en-US" sz="1000" i="1" baseline="-25000" dirty="0" err="1">
                <a:latin typeface="Arial" charset="0"/>
                <a:sym typeface="Symbol" pitchFamily="18" charset="2"/>
              </a:rPr>
              <a:t>o</a:t>
            </a:r>
            <a:endParaRPr lang="en-US" sz="1000" i="1" baseline="-25000" dirty="0">
              <a:latin typeface="Arial" charset="0"/>
              <a:sym typeface="Symbol" pitchFamily="18" charset="2"/>
            </a:endParaRPr>
          </a:p>
        </p:txBody>
      </p:sp>
      <p:sp>
        <p:nvSpPr>
          <p:cNvPr id="32809" name="Text Box 64"/>
          <p:cNvSpPr txBox="1">
            <a:spLocks noChangeArrowheads="1"/>
          </p:cNvSpPr>
          <p:nvPr/>
        </p:nvSpPr>
        <p:spPr bwMode="auto">
          <a:xfrm>
            <a:off x="6413500" y="2352675"/>
            <a:ext cx="8302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>
                <a:latin typeface="Arial" charset="0"/>
              </a:rPr>
              <a:t>Pressure, </a:t>
            </a:r>
            <a:r>
              <a:rPr lang="en-US" sz="1000" i="1" dirty="0">
                <a:latin typeface="Arial" charset="0"/>
              </a:rPr>
              <a:t>p</a:t>
            </a:r>
          </a:p>
        </p:txBody>
      </p:sp>
      <p:sp>
        <p:nvSpPr>
          <p:cNvPr id="32810" name="Rectangle 76"/>
          <p:cNvSpPr>
            <a:spLocks noChangeArrowheads="1"/>
          </p:cNvSpPr>
          <p:nvPr/>
        </p:nvSpPr>
        <p:spPr bwMode="auto">
          <a:xfrm>
            <a:off x="5140325" y="3705225"/>
            <a:ext cx="377507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175" indent="-3175">
              <a:spcBef>
                <a:spcPts val="600"/>
              </a:spcBef>
              <a:tabLst>
                <a:tab pos="1482725" algn="l"/>
              </a:tabLst>
              <a:defRPr/>
            </a:pPr>
            <a:r>
              <a:rPr lang="en-US" sz="1600" dirty="0">
                <a:latin typeface="Arial" charset="0"/>
              </a:rPr>
              <a:t>Linear boundary layer under </a:t>
            </a:r>
            <a:r>
              <a:rPr lang="en-US" sz="1600" dirty="0" smtClean="0">
                <a:latin typeface="Arial" charset="0"/>
              </a:rPr>
              <a:t>small swirl</a:t>
            </a:r>
            <a:endParaRPr lang="en-US" sz="1600" dirty="0">
              <a:latin typeface="Arial" charset="0"/>
            </a:endParaRPr>
          </a:p>
          <a:p>
            <a:pPr marL="3175" indent="-3175">
              <a:tabLst>
                <a:tab pos="1482725" algn="l"/>
              </a:tabLst>
              <a:defRPr/>
            </a:pPr>
            <a:r>
              <a:rPr lang="en-US" sz="1600" dirty="0" smtClean="0">
                <a:latin typeface="Arial" charset="0"/>
              </a:rPr>
              <a:t>(</a:t>
            </a:r>
            <a:r>
              <a:rPr lang="en-US" sz="1600" dirty="0" err="1" smtClean="0">
                <a:latin typeface="Arial" charset="0"/>
              </a:rPr>
              <a:t>Ekman</a:t>
            </a:r>
            <a:r>
              <a:rPr lang="en-US" sz="1600" dirty="0" smtClean="0">
                <a:latin typeface="Arial" charset="0"/>
              </a:rPr>
              <a:t> layer):</a:t>
            </a:r>
            <a:endParaRPr lang="en-US" sz="1600" dirty="0">
              <a:latin typeface="Arial" charset="0"/>
            </a:endParaRPr>
          </a:p>
          <a:p>
            <a:pPr marL="3175" indent="-3175" algn="ctr">
              <a:spcBef>
                <a:spcPts val="400"/>
              </a:spcBef>
              <a:tabLst>
                <a:tab pos="1482725" algn="l"/>
              </a:tabLst>
              <a:defRPr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≤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1600" i="1" kern="0" baseline="-25000" dirty="0" err="1" smtClean="0">
                <a:latin typeface="Times New Roman" pitchFamily="18" charset="0"/>
                <a:cs typeface="Times New Roman" pitchFamily="18" charset="0"/>
              </a:rPr>
              <a:t>bℓ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1600" baseline="30000" dirty="0" smtClean="0">
                <a:latin typeface="Arial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≤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)/3</a:t>
            </a:r>
          </a:p>
          <a:p>
            <a:pPr marL="3175" indent="-3175" algn="ctr">
              <a:spcBef>
                <a:spcPts val="400"/>
              </a:spcBef>
              <a:tabLst>
                <a:tab pos="1482725" algn="l"/>
              </a:tabLst>
              <a:defRPr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≤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1600" i="1" kern="0" baseline="-25000" dirty="0" err="1" smtClean="0">
                <a:latin typeface="Times New Roman" pitchFamily="18" charset="0"/>
                <a:cs typeface="Times New Roman" pitchFamily="18" charset="0"/>
              </a:rPr>
              <a:t>bℓ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1600" baseline="30000" dirty="0" smtClean="0">
                <a:latin typeface="Arial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≤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911225" indent="-3175">
              <a:spcBef>
                <a:spcPts val="400"/>
              </a:spcBef>
              <a:tabLst>
                <a:tab pos="1716088" algn="l"/>
              </a:tabLst>
              <a:defRPr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1600" i="1" kern="0" baseline="-25000" dirty="0" err="1" smtClean="0">
                <a:latin typeface="Times New Roman" pitchFamily="18" charset="0"/>
                <a:cs typeface="Times New Roman" pitchFamily="18" charset="0"/>
              </a:rPr>
              <a:t>bℓ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	≡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boundary-layer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inflow</a:t>
            </a:r>
          </a:p>
          <a:p>
            <a:pPr marL="911225" indent="-3175">
              <a:spcBef>
                <a:spcPts val="400"/>
              </a:spcBef>
              <a:tabLst>
                <a:tab pos="1716088" algn="l"/>
              </a:tabLst>
              <a:defRPr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1600" i="1" kern="0" baseline="-25000" dirty="0" err="1" smtClean="0">
                <a:latin typeface="Times New Roman" pitchFamily="18" charset="0"/>
                <a:cs typeface="Times New Roman" pitchFamily="18" charset="0"/>
              </a:rPr>
              <a:t>bℓ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	≡ boundary-layer swirl</a:t>
            </a:r>
          </a:p>
          <a:p>
            <a:pPr marL="911225" indent="-3175">
              <a:spcBef>
                <a:spcPts val="400"/>
              </a:spcBef>
              <a:tabLst>
                <a:tab pos="1716088" algn="l"/>
              </a:tabLst>
              <a:defRPr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	≡ bulk-vortex swirl</a:t>
            </a:r>
            <a:endParaRPr lang="en-US" sz="1600" dirty="0">
              <a:latin typeface="Arial" charset="0"/>
            </a:endParaRPr>
          </a:p>
          <a:p>
            <a:pPr marL="3175" indent="-3175">
              <a:spcBef>
                <a:spcPts val="600"/>
              </a:spcBef>
              <a:tabLst>
                <a:tab pos="1482725" algn="l"/>
              </a:tabLst>
              <a:defRPr/>
            </a:pPr>
            <a:r>
              <a:rPr lang="en-US" sz="1600" dirty="0">
                <a:latin typeface="Arial" charset="0"/>
                <a:sym typeface="Symbol" pitchFamily="18" charset="2"/>
              </a:rPr>
              <a:t>I</a:t>
            </a:r>
            <a:r>
              <a:rPr lang="en-US" sz="1600" dirty="0" smtClean="0">
                <a:latin typeface="Arial" charset="0"/>
                <a:sym typeface="Symbol" pitchFamily="18" charset="2"/>
              </a:rPr>
              <a:t>n </a:t>
            </a:r>
            <a:r>
              <a:rPr lang="en-US" sz="1600" dirty="0">
                <a:latin typeface="Arial" charset="0"/>
                <a:sym typeface="Symbol" pitchFamily="18" charset="2"/>
              </a:rPr>
              <a:t>the boundary layer, friction </a:t>
            </a:r>
            <a:r>
              <a:rPr lang="en-US" sz="1600" dirty="0" smtClean="0">
                <a:latin typeface="Arial" charset="0"/>
                <a:sym typeface="Symbol" pitchFamily="18" charset="2"/>
              </a:rPr>
              <a:t>contributes</a:t>
            </a:r>
            <a:br>
              <a:rPr lang="en-US" sz="1600" dirty="0" smtClean="0">
                <a:latin typeface="Arial" charset="0"/>
                <a:sym typeface="Symbol" pitchFamily="18" charset="2"/>
              </a:rPr>
            </a:br>
            <a:r>
              <a:rPr lang="en-US" sz="1600" dirty="0" smtClean="0">
                <a:latin typeface="Arial" charset="0"/>
                <a:sym typeface="Symbol" pitchFamily="18" charset="2"/>
              </a:rPr>
              <a:t>to </a:t>
            </a:r>
            <a:r>
              <a:rPr lang="en-US" sz="1600" dirty="0">
                <a:latin typeface="Arial" charset="0"/>
                <a:sym typeface="Symbol" pitchFamily="18" charset="2"/>
              </a:rPr>
              <a:t>the radial-momentum balance</a:t>
            </a:r>
            <a:r>
              <a:rPr lang="en-US" dirty="0">
                <a:latin typeface="Arial" charset="0"/>
                <a:sym typeface="Symbol" pitchFamily="18" charset="2"/>
              </a:rPr>
              <a:t>.</a:t>
            </a:r>
          </a:p>
        </p:txBody>
      </p:sp>
      <p:sp>
        <p:nvSpPr>
          <p:cNvPr id="32811" name="Rectangle 79"/>
          <p:cNvSpPr>
            <a:spLocks noChangeArrowheads="1"/>
          </p:cNvSpPr>
          <p:nvPr/>
        </p:nvSpPr>
        <p:spPr bwMode="auto">
          <a:xfrm>
            <a:off x="4040188" y="3224213"/>
            <a:ext cx="14779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>
                <a:latin typeface="Arial" charset="0"/>
              </a:rPr>
              <a:t>Distance from center, </a:t>
            </a:r>
            <a:r>
              <a:rPr lang="en-US" sz="1000" i="1" dirty="0">
                <a:latin typeface="Arial" charset="0"/>
              </a:rPr>
              <a:t>r</a:t>
            </a:r>
          </a:p>
        </p:txBody>
      </p:sp>
      <p:sp>
        <p:nvSpPr>
          <p:cNvPr id="32812" name="Freeform 85"/>
          <p:cNvSpPr>
            <a:spLocks/>
          </p:cNvSpPr>
          <p:nvPr/>
        </p:nvSpPr>
        <p:spPr bwMode="auto">
          <a:xfrm>
            <a:off x="2924175" y="3019425"/>
            <a:ext cx="895350" cy="714375"/>
          </a:xfrm>
          <a:custGeom>
            <a:avLst/>
            <a:gdLst>
              <a:gd name="T0" fmla="*/ 0 w 552"/>
              <a:gd name="T1" fmla="*/ 2147483647 h 402"/>
              <a:gd name="T2" fmla="*/ 2147483647 w 552"/>
              <a:gd name="T3" fmla="*/ 2147483647 h 402"/>
              <a:gd name="T4" fmla="*/ 2147483647 w 552"/>
              <a:gd name="T5" fmla="*/ 2147483647 h 402"/>
              <a:gd name="T6" fmla="*/ 2147483647 w 552"/>
              <a:gd name="T7" fmla="*/ 2147483647 h 402"/>
              <a:gd name="T8" fmla="*/ 2147483647 w 552"/>
              <a:gd name="T9" fmla="*/ 2147483647 h 402"/>
              <a:gd name="T10" fmla="*/ 2147483647 w 552"/>
              <a:gd name="T11" fmla="*/ 0 h 40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52"/>
              <a:gd name="T19" fmla="*/ 0 h 402"/>
              <a:gd name="T20" fmla="*/ 552 w 552"/>
              <a:gd name="T21" fmla="*/ 402 h 40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52" h="402">
                <a:moveTo>
                  <a:pt x="0" y="402"/>
                </a:moveTo>
                <a:cubicBezTo>
                  <a:pt x="17" y="370"/>
                  <a:pt x="35" y="339"/>
                  <a:pt x="66" y="324"/>
                </a:cubicBezTo>
                <a:cubicBezTo>
                  <a:pt x="97" y="309"/>
                  <a:pt x="153" y="330"/>
                  <a:pt x="186" y="312"/>
                </a:cubicBezTo>
                <a:cubicBezTo>
                  <a:pt x="219" y="294"/>
                  <a:pt x="216" y="239"/>
                  <a:pt x="264" y="216"/>
                </a:cubicBezTo>
                <a:cubicBezTo>
                  <a:pt x="312" y="193"/>
                  <a:pt x="426" y="210"/>
                  <a:pt x="474" y="174"/>
                </a:cubicBezTo>
                <a:cubicBezTo>
                  <a:pt x="522" y="138"/>
                  <a:pt x="539" y="29"/>
                  <a:pt x="55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813" name="Freeform 86"/>
          <p:cNvSpPr>
            <a:spLocks/>
          </p:cNvSpPr>
          <p:nvPr/>
        </p:nvSpPr>
        <p:spPr bwMode="auto">
          <a:xfrm flipH="1">
            <a:off x="5600700" y="3095625"/>
            <a:ext cx="647700" cy="638175"/>
          </a:xfrm>
          <a:custGeom>
            <a:avLst/>
            <a:gdLst>
              <a:gd name="T0" fmla="*/ 0 w 552"/>
              <a:gd name="T1" fmla="*/ 2147483647 h 402"/>
              <a:gd name="T2" fmla="*/ 2147483647 w 552"/>
              <a:gd name="T3" fmla="*/ 2147483647 h 402"/>
              <a:gd name="T4" fmla="*/ 2147483647 w 552"/>
              <a:gd name="T5" fmla="*/ 2147483647 h 402"/>
              <a:gd name="T6" fmla="*/ 2147483647 w 552"/>
              <a:gd name="T7" fmla="*/ 2147483647 h 402"/>
              <a:gd name="T8" fmla="*/ 2147483647 w 552"/>
              <a:gd name="T9" fmla="*/ 2147483647 h 402"/>
              <a:gd name="T10" fmla="*/ 2147483647 w 552"/>
              <a:gd name="T11" fmla="*/ 0 h 40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52"/>
              <a:gd name="T19" fmla="*/ 0 h 402"/>
              <a:gd name="T20" fmla="*/ 552 w 552"/>
              <a:gd name="T21" fmla="*/ 402 h 40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52" h="402">
                <a:moveTo>
                  <a:pt x="0" y="402"/>
                </a:moveTo>
                <a:cubicBezTo>
                  <a:pt x="17" y="370"/>
                  <a:pt x="35" y="339"/>
                  <a:pt x="66" y="324"/>
                </a:cubicBezTo>
                <a:cubicBezTo>
                  <a:pt x="97" y="309"/>
                  <a:pt x="153" y="330"/>
                  <a:pt x="186" y="312"/>
                </a:cubicBezTo>
                <a:cubicBezTo>
                  <a:pt x="219" y="294"/>
                  <a:pt x="216" y="239"/>
                  <a:pt x="264" y="216"/>
                </a:cubicBezTo>
                <a:cubicBezTo>
                  <a:pt x="312" y="193"/>
                  <a:pt x="426" y="210"/>
                  <a:pt x="474" y="174"/>
                </a:cubicBezTo>
                <a:cubicBezTo>
                  <a:pt x="522" y="138"/>
                  <a:pt x="539" y="29"/>
                  <a:pt x="55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814" name="Freeform 90"/>
          <p:cNvSpPr>
            <a:spLocks/>
          </p:cNvSpPr>
          <p:nvPr/>
        </p:nvSpPr>
        <p:spPr bwMode="auto">
          <a:xfrm>
            <a:off x="3857625" y="2114550"/>
            <a:ext cx="533400" cy="266700"/>
          </a:xfrm>
          <a:custGeom>
            <a:avLst/>
            <a:gdLst>
              <a:gd name="T0" fmla="*/ 0 w 336"/>
              <a:gd name="T1" fmla="*/ 2147483647 h 168"/>
              <a:gd name="T2" fmla="*/ 2147483647 w 336"/>
              <a:gd name="T3" fmla="*/ 2147483647 h 168"/>
              <a:gd name="T4" fmla="*/ 2147483647 w 336"/>
              <a:gd name="T5" fmla="*/ 2147483647 h 168"/>
              <a:gd name="T6" fmla="*/ 2147483647 w 336"/>
              <a:gd name="T7" fmla="*/ 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336"/>
              <a:gd name="T13" fmla="*/ 0 h 168"/>
              <a:gd name="T14" fmla="*/ 336 w 336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6" h="168">
                <a:moveTo>
                  <a:pt x="0" y="168"/>
                </a:moveTo>
                <a:cubicBezTo>
                  <a:pt x="35" y="143"/>
                  <a:pt x="70" y="118"/>
                  <a:pt x="108" y="96"/>
                </a:cubicBezTo>
                <a:cubicBezTo>
                  <a:pt x="146" y="74"/>
                  <a:pt x="190" y="52"/>
                  <a:pt x="228" y="36"/>
                </a:cubicBezTo>
                <a:cubicBezTo>
                  <a:pt x="266" y="20"/>
                  <a:pt x="318" y="6"/>
                  <a:pt x="33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815" name="Freeform 91"/>
          <p:cNvSpPr>
            <a:spLocks/>
          </p:cNvSpPr>
          <p:nvPr/>
        </p:nvSpPr>
        <p:spPr bwMode="auto">
          <a:xfrm>
            <a:off x="5486400" y="1865313"/>
            <a:ext cx="590550" cy="30162"/>
          </a:xfrm>
          <a:custGeom>
            <a:avLst/>
            <a:gdLst>
              <a:gd name="T0" fmla="*/ 0 w 372"/>
              <a:gd name="T1" fmla="*/ 2147483647 h 19"/>
              <a:gd name="T2" fmla="*/ 2147483647 w 372"/>
              <a:gd name="T3" fmla="*/ 2147483647 h 19"/>
              <a:gd name="T4" fmla="*/ 2147483647 w 372"/>
              <a:gd name="T5" fmla="*/ 2147483647 h 19"/>
              <a:gd name="T6" fmla="*/ 2147483647 w 372"/>
              <a:gd name="T7" fmla="*/ 2147483647 h 19"/>
              <a:gd name="T8" fmla="*/ 0 60000 65536"/>
              <a:gd name="T9" fmla="*/ 0 60000 65536"/>
              <a:gd name="T10" fmla="*/ 0 60000 65536"/>
              <a:gd name="T11" fmla="*/ 0 60000 65536"/>
              <a:gd name="T12" fmla="*/ 0 w 372"/>
              <a:gd name="T13" fmla="*/ 0 h 19"/>
              <a:gd name="T14" fmla="*/ 372 w 372"/>
              <a:gd name="T15" fmla="*/ 19 h 1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72" h="19">
                <a:moveTo>
                  <a:pt x="0" y="19"/>
                </a:moveTo>
                <a:cubicBezTo>
                  <a:pt x="64" y="14"/>
                  <a:pt x="128" y="10"/>
                  <a:pt x="174" y="7"/>
                </a:cubicBezTo>
                <a:cubicBezTo>
                  <a:pt x="220" y="4"/>
                  <a:pt x="243" y="2"/>
                  <a:pt x="276" y="1"/>
                </a:cubicBezTo>
                <a:cubicBezTo>
                  <a:pt x="309" y="0"/>
                  <a:pt x="356" y="1"/>
                  <a:pt x="372" y="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816" name="Text Box 92"/>
          <p:cNvSpPr txBox="1">
            <a:spLocks noChangeArrowheads="1"/>
          </p:cNvSpPr>
          <p:nvPr/>
        </p:nvSpPr>
        <p:spPr bwMode="auto">
          <a:xfrm>
            <a:off x="3708400" y="3287713"/>
            <a:ext cx="3905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i="1" dirty="0">
                <a:latin typeface="Arial" charset="0"/>
                <a:sym typeface="Symbol" pitchFamily="18" charset="2"/>
              </a:rPr>
              <a:t></a:t>
            </a:r>
            <a:r>
              <a:rPr lang="en-US" sz="1000" dirty="0">
                <a:latin typeface="Arial" charset="0"/>
                <a:sym typeface="Symbol" pitchFamily="18" charset="2"/>
              </a:rPr>
              <a:t>(</a:t>
            </a:r>
            <a:r>
              <a:rPr lang="en-US" sz="1000" i="1" dirty="0">
                <a:latin typeface="Arial" charset="0"/>
                <a:sym typeface="Symbol" pitchFamily="18" charset="2"/>
              </a:rPr>
              <a:t>r</a:t>
            </a:r>
            <a:r>
              <a:rPr lang="en-US" sz="1000" dirty="0">
                <a:latin typeface="Arial" charset="0"/>
                <a:sym typeface="Symbol" pitchFamily="18" charset="2"/>
              </a:rPr>
              <a:t>)</a:t>
            </a:r>
            <a:endParaRPr lang="en-US" sz="1000" baseline="-25000" dirty="0">
              <a:latin typeface="Arial" charset="0"/>
              <a:sym typeface="Symbol" pitchFamily="18" charset="2"/>
            </a:endParaRPr>
          </a:p>
        </p:txBody>
      </p:sp>
      <p:sp>
        <p:nvSpPr>
          <p:cNvPr id="32817" name="Text Box 93"/>
          <p:cNvSpPr txBox="1">
            <a:spLocks noChangeArrowheads="1"/>
          </p:cNvSpPr>
          <p:nvPr/>
        </p:nvSpPr>
        <p:spPr bwMode="auto">
          <a:xfrm>
            <a:off x="3508375" y="2954338"/>
            <a:ext cx="1920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i="1" dirty="0">
                <a:latin typeface="Arial" charset="0"/>
                <a:sym typeface="Symbol" pitchFamily="18" charset="2"/>
              </a:rPr>
              <a:t></a:t>
            </a:r>
            <a:r>
              <a:rPr lang="en-US" sz="1000" dirty="0">
                <a:latin typeface="Arial" charset="0"/>
                <a:sym typeface="Symbol" pitchFamily="18" charset="2"/>
              </a:rPr>
              <a:t>(</a:t>
            </a:r>
            <a:r>
              <a:rPr lang="en-US" sz="1000" i="1" dirty="0">
                <a:latin typeface="Arial" charset="0"/>
                <a:sym typeface="Symbol" pitchFamily="18" charset="2"/>
              </a:rPr>
              <a:t>r</a:t>
            </a:r>
            <a:r>
              <a:rPr lang="en-US" sz="1000" dirty="0">
                <a:latin typeface="Arial" charset="0"/>
                <a:sym typeface="Symbol" pitchFamily="18" charset="2"/>
              </a:rPr>
              <a:t>)</a:t>
            </a:r>
            <a:endParaRPr lang="en-US" sz="1000" baseline="-25000" dirty="0">
              <a:latin typeface="Arial" charset="0"/>
              <a:sym typeface="Symbol" pitchFamily="18" charset="2"/>
            </a:endParaRPr>
          </a:p>
        </p:txBody>
      </p:sp>
      <p:sp>
        <p:nvSpPr>
          <p:cNvPr id="32818" name="Line 94"/>
          <p:cNvSpPr>
            <a:spLocks noChangeShapeType="1"/>
          </p:cNvSpPr>
          <p:nvPr/>
        </p:nvSpPr>
        <p:spPr bwMode="auto">
          <a:xfrm>
            <a:off x="3581400" y="3105150"/>
            <a:ext cx="0" cy="104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819" name="Line 95"/>
          <p:cNvSpPr>
            <a:spLocks noChangeShapeType="1"/>
          </p:cNvSpPr>
          <p:nvPr/>
        </p:nvSpPr>
        <p:spPr bwMode="auto">
          <a:xfrm flipH="1" flipV="1">
            <a:off x="3581400" y="2857500"/>
            <a:ext cx="0" cy="104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820" name="Line 96"/>
          <p:cNvSpPr>
            <a:spLocks noChangeShapeType="1"/>
          </p:cNvSpPr>
          <p:nvPr/>
        </p:nvSpPr>
        <p:spPr bwMode="auto">
          <a:xfrm>
            <a:off x="3890963" y="3019425"/>
            <a:ext cx="0" cy="104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821" name="Line 97"/>
          <p:cNvSpPr>
            <a:spLocks noChangeShapeType="1"/>
          </p:cNvSpPr>
          <p:nvPr/>
        </p:nvSpPr>
        <p:spPr bwMode="auto">
          <a:xfrm flipH="1" flipV="1">
            <a:off x="3890963" y="3228975"/>
            <a:ext cx="0" cy="104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2822" name="Group 67"/>
          <p:cNvGrpSpPr>
            <a:grpSpLocks/>
          </p:cNvGrpSpPr>
          <p:nvPr/>
        </p:nvGrpSpPr>
        <p:grpSpPr bwMode="auto">
          <a:xfrm>
            <a:off x="6315075" y="1725613"/>
            <a:ext cx="247650" cy="417512"/>
            <a:chOff x="8252850" y="1841474"/>
            <a:chExt cx="170241" cy="418454"/>
          </a:xfrm>
        </p:grpSpPr>
        <p:sp>
          <p:nvSpPr>
            <p:cNvPr id="32829" name="Line 55"/>
            <p:cNvSpPr>
              <a:spLocks noChangeShapeType="1"/>
            </p:cNvSpPr>
            <p:nvPr/>
          </p:nvSpPr>
          <p:spPr bwMode="auto">
            <a:xfrm rot="-5400000">
              <a:off x="8337969" y="2174809"/>
              <a:ext cx="0" cy="1702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0" name="Line 55"/>
            <p:cNvSpPr>
              <a:spLocks noChangeShapeType="1"/>
            </p:cNvSpPr>
            <p:nvPr/>
          </p:nvSpPr>
          <p:spPr bwMode="auto">
            <a:xfrm rot="-5400000">
              <a:off x="8337970" y="2074070"/>
              <a:ext cx="0" cy="1702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1" name="Line 55"/>
            <p:cNvSpPr>
              <a:spLocks noChangeShapeType="1"/>
            </p:cNvSpPr>
            <p:nvPr/>
          </p:nvSpPr>
          <p:spPr bwMode="auto">
            <a:xfrm rot="-5400000">
              <a:off x="8337971" y="1965582"/>
              <a:ext cx="0" cy="1702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2" name="Line 55"/>
            <p:cNvSpPr>
              <a:spLocks noChangeShapeType="1"/>
            </p:cNvSpPr>
            <p:nvPr/>
          </p:nvSpPr>
          <p:spPr bwMode="auto">
            <a:xfrm rot="-5400000">
              <a:off x="8337972" y="1857094"/>
              <a:ext cx="0" cy="1702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3" name="Line 55"/>
            <p:cNvSpPr>
              <a:spLocks noChangeShapeType="1"/>
            </p:cNvSpPr>
            <p:nvPr/>
          </p:nvSpPr>
          <p:spPr bwMode="auto">
            <a:xfrm rot="-5400000">
              <a:off x="8337973" y="1756355"/>
              <a:ext cx="0" cy="1702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823" name="Line 55"/>
          <p:cNvSpPr>
            <a:spLocks noChangeShapeType="1"/>
          </p:cNvSpPr>
          <p:nvPr/>
        </p:nvSpPr>
        <p:spPr bwMode="auto">
          <a:xfrm rot="5400000" flipH="1">
            <a:off x="6446838" y="2286000"/>
            <a:ext cx="0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824" name="Line 55"/>
          <p:cNvSpPr>
            <a:spLocks noChangeShapeType="1"/>
          </p:cNvSpPr>
          <p:nvPr/>
        </p:nvSpPr>
        <p:spPr bwMode="auto">
          <a:xfrm rot="5400000" flipH="1">
            <a:off x="6446838" y="2424113"/>
            <a:ext cx="0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825" name="Line 55"/>
          <p:cNvSpPr>
            <a:spLocks noChangeShapeType="1"/>
          </p:cNvSpPr>
          <p:nvPr/>
        </p:nvSpPr>
        <p:spPr bwMode="auto">
          <a:xfrm rot="5400000" flipH="1">
            <a:off x="6446838" y="2563813"/>
            <a:ext cx="0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826" name="Line 55"/>
          <p:cNvSpPr>
            <a:spLocks noChangeShapeType="1"/>
          </p:cNvSpPr>
          <p:nvPr/>
        </p:nvSpPr>
        <p:spPr bwMode="auto">
          <a:xfrm rot="5400000" flipH="1">
            <a:off x="6446838" y="2701925"/>
            <a:ext cx="0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827" name="Text Box 57"/>
          <p:cNvSpPr txBox="1">
            <a:spLocks noChangeArrowheads="1"/>
          </p:cNvSpPr>
          <p:nvPr/>
        </p:nvSpPr>
        <p:spPr bwMode="auto">
          <a:xfrm>
            <a:off x="2244725" y="3076575"/>
            <a:ext cx="2555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000">
                <a:latin typeface="Arial" charset="0"/>
              </a:rPr>
              <a:t>0</a:t>
            </a:r>
            <a:endParaRPr lang="en-US" sz="1000" baseline="-25000">
              <a:latin typeface="Arial" charset="0"/>
            </a:endParaRPr>
          </a:p>
        </p:txBody>
      </p:sp>
      <p:cxnSp>
        <p:nvCxnSpPr>
          <p:cNvPr id="32828" name="Straight Connector 135"/>
          <p:cNvCxnSpPr>
            <a:cxnSpLocks noChangeShapeType="1"/>
          </p:cNvCxnSpPr>
          <p:nvPr/>
        </p:nvCxnSpPr>
        <p:spPr bwMode="auto">
          <a:xfrm>
            <a:off x="3008313" y="2863850"/>
            <a:ext cx="343058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6477000"/>
            <a:ext cx="457200" cy="381000"/>
          </a:xfrm>
          <a:prstGeom prst="rect">
            <a:avLst/>
          </a:prstGeom>
          <a:noFill/>
        </p:spPr>
        <p:txBody>
          <a:bodyPr/>
          <a:lstStyle/>
          <a:p>
            <a:pPr defTabSz="966788"/>
            <a:fld id="{DF80C7D2-A576-49D4-9E25-98123B8B3FE7}" type="slidenum">
              <a:rPr lang="en-US" smtClean="0"/>
              <a:pPr defTabSz="966788"/>
              <a:t>13</a:t>
            </a:fld>
            <a:endParaRPr lang="en-US" smtClean="0"/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7186613" cy="838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200" dirty="0" smtClean="0">
                <a:latin typeface="Arial" charset="0"/>
              </a:rPr>
              <a:t>Mean Vertical Velocity vs. Cylindrical Radius,</a:t>
            </a:r>
            <a:br>
              <a:rPr lang="en-US" sz="2200" dirty="0" smtClean="0">
                <a:latin typeface="Arial" charset="0"/>
              </a:rPr>
            </a:br>
            <a:r>
              <a:rPr lang="en-US" sz="2200" dirty="0" smtClean="0">
                <a:latin typeface="Arial" charset="0"/>
              </a:rPr>
              <a:t>near the Top of the Frictional Layer</a:t>
            </a:r>
            <a:br>
              <a:rPr lang="en-US" sz="2200" dirty="0" smtClean="0">
                <a:latin typeface="Arial" charset="0"/>
              </a:rPr>
            </a:br>
            <a:r>
              <a:rPr lang="en-US" sz="2200" dirty="0" smtClean="0">
                <a:latin typeface="Arial" charset="0"/>
              </a:rPr>
              <a:t>under a </a:t>
            </a:r>
            <a:r>
              <a:rPr lang="en-US" sz="2200" dirty="0" err="1" smtClean="0">
                <a:latin typeface="Arial" charset="0"/>
              </a:rPr>
              <a:t>Vortical</a:t>
            </a:r>
            <a:r>
              <a:rPr lang="en-US" sz="2200" dirty="0" smtClean="0">
                <a:latin typeface="Arial" charset="0"/>
              </a:rPr>
              <a:t> Storm</a:t>
            </a: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1025525" y="1736725"/>
            <a:ext cx="7092950" cy="3200400"/>
            <a:chOff x="873" y="1094"/>
            <a:chExt cx="4468" cy="2016"/>
          </a:xfrm>
        </p:grpSpPr>
        <p:sp>
          <p:nvSpPr>
            <p:cNvPr id="67590" name="Line 20"/>
            <p:cNvSpPr>
              <a:spLocks noChangeShapeType="1"/>
            </p:cNvSpPr>
            <p:nvPr/>
          </p:nvSpPr>
          <p:spPr bwMode="auto">
            <a:xfrm flipV="1">
              <a:off x="1023" y="1094"/>
              <a:ext cx="0" cy="20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591" name="Line 21"/>
            <p:cNvSpPr>
              <a:spLocks noChangeShapeType="1"/>
            </p:cNvSpPr>
            <p:nvPr/>
          </p:nvSpPr>
          <p:spPr bwMode="auto">
            <a:xfrm rot="5400000" flipV="1">
              <a:off x="3135" y="710"/>
              <a:ext cx="0" cy="42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592" name="Freeform 22"/>
            <p:cNvSpPr>
              <a:spLocks/>
            </p:cNvSpPr>
            <p:nvPr/>
          </p:nvSpPr>
          <p:spPr bwMode="auto">
            <a:xfrm>
              <a:off x="1022" y="1238"/>
              <a:ext cx="1297" cy="1843"/>
            </a:xfrm>
            <a:custGeom>
              <a:avLst/>
              <a:gdLst>
                <a:gd name="T0" fmla="*/ 0 w 1297"/>
                <a:gd name="T1" fmla="*/ 1091 h 1843"/>
                <a:gd name="T2" fmla="*/ 198 w 1297"/>
                <a:gd name="T3" fmla="*/ 1062 h 1843"/>
                <a:gd name="T4" fmla="*/ 432 w 1297"/>
                <a:gd name="T5" fmla="*/ 836 h 1843"/>
                <a:gd name="T6" fmla="*/ 522 w 1297"/>
                <a:gd name="T7" fmla="*/ 269 h 1843"/>
                <a:gd name="T8" fmla="*/ 556 w 1297"/>
                <a:gd name="T9" fmla="*/ 58 h 1843"/>
                <a:gd name="T10" fmla="*/ 630 w 1297"/>
                <a:gd name="T11" fmla="*/ 56 h 1843"/>
                <a:gd name="T12" fmla="*/ 790 w 1297"/>
                <a:gd name="T13" fmla="*/ 766 h 1843"/>
                <a:gd name="T14" fmla="*/ 1039 w 1297"/>
                <a:gd name="T15" fmla="*/ 1691 h 1843"/>
                <a:gd name="T16" fmla="*/ 1297 w 1297"/>
                <a:gd name="T17" fmla="*/ 1832 h 18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97"/>
                <a:gd name="T28" fmla="*/ 0 h 1843"/>
                <a:gd name="T29" fmla="*/ 1297 w 1297"/>
                <a:gd name="T30" fmla="*/ 1843 h 18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97" h="1843">
                  <a:moveTo>
                    <a:pt x="0" y="1091"/>
                  </a:moveTo>
                  <a:cubicBezTo>
                    <a:pt x="24" y="1089"/>
                    <a:pt x="112" y="1099"/>
                    <a:pt x="198" y="1062"/>
                  </a:cubicBezTo>
                  <a:cubicBezTo>
                    <a:pt x="284" y="1025"/>
                    <a:pt x="333" y="1004"/>
                    <a:pt x="432" y="836"/>
                  </a:cubicBezTo>
                  <a:cubicBezTo>
                    <a:pt x="531" y="668"/>
                    <a:pt x="506" y="405"/>
                    <a:pt x="522" y="269"/>
                  </a:cubicBezTo>
                  <a:cubicBezTo>
                    <a:pt x="538" y="133"/>
                    <a:pt x="541" y="103"/>
                    <a:pt x="556" y="58"/>
                  </a:cubicBezTo>
                  <a:cubicBezTo>
                    <a:pt x="571" y="13"/>
                    <a:pt x="621" y="0"/>
                    <a:pt x="630" y="56"/>
                  </a:cubicBezTo>
                  <a:cubicBezTo>
                    <a:pt x="670" y="176"/>
                    <a:pt x="724" y="498"/>
                    <a:pt x="790" y="766"/>
                  </a:cubicBezTo>
                  <a:cubicBezTo>
                    <a:pt x="856" y="1034"/>
                    <a:pt x="998" y="1539"/>
                    <a:pt x="1039" y="1691"/>
                  </a:cubicBezTo>
                  <a:cubicBezTo>
                    <a:pt x="1080" y="1843"/>
                    <a:pt x="1249" y="1832"/>
                    <a:pt x="1297" y="1832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593" name="Line 23"/>
            <p:cNvSpPr>
              <a:spLocks noChangeShapeType="1"/>
            </p:cNvSpPr>
            <p:nvPr/>
          </p:nvSpPr>
          <p:spPr bwMode="auto">
            <a:xfrm>
              <a:off x="2317" y="3070"/>
              <a:ext cx="302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594" name="Text Box 24"/>
            <p:cNvSpPr txBox="1">
              <a:spLocks noChangeArrowheads="1"/>
            </p:cNvSpPr>
            <p:nvPr/>
          </p:nvSpPr>
          <p:spPr bwMode="auto">
            <a:xfrm>
              <a:off x="873" y="2054"/>
              <a:ext cx="8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latin typeface="Arial" charset="0"/>
                  <a:sym typeface="Symbol" pitchFamily="-109" charset="2"/>
                </a:rPr>
                <a:t>w</a:t>
              </a:r>
              <a:endParaRPr lang="en-US" sz="1400" baseline="-25000">
                <a:latin typeface="Arial" charset="0"/>
                <a:sym typeface="Symbol" pitchFamily="-109" charset="2"/>
              </a:endParaRPr>
            </a:p>
          </p:txBody>
        </p:sp>
        <p:sp>
          <p:nvSpPr>
            <p:cNvPr id="67595" name="Text Box 25"/>
            <p:cNvSpPr txBox="1">
              <a:spLocks noChangeArrowheads="1"/>
            </p:cNvSpPr>
            <p:nvPr/>
          </p:nvSpPr>
          <p:spPr bwMode="auto">
            <a:xfrm>
              <a:off x="879" y="2755"/>
              <a:ext cx="10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latin typeface="Arial" charset="0"/>
                  <a:sym typeface="Symbol" pitchFamily="-109" charset="2"/>
                </a:rPr>
                <a:t>0</a:t>
              </a:r>
              <a:endParaRPr lang="en-US" sz="1400" baseline="-25000">
                <a:latin typeface="Arial" charset="0"/>
                <a:sym typeface="Symbol" pitchFamily="-109" charset="2"/>
              </a:endParaRPr>
            </a:p>
          </p:txBody>
        </p:sp>
        <p:sp>
          <p:nvSpPr>
            <p:cNvPr id="67596" name="Text Box 26"/>
            <p:cNvSpPr txBox="1">
              <a:spLocks noChangeArrowheads="1"/>
            </p:cNvSpPr>
            <p:nvPr/>
          </p:nvSpPr>
          <p:spPr bwMode="auto">
            <a:xfrm>
              <a:off x="5266" y="2755"/>
              <a:ext cx="75" cy="13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latin typeface="Arial" charset="0"/>
                  <a:sym typeface="Symbol" pitchFamily="-109" charset="2"/>
                </a:rPr>
                <a:t>r</a:t>
              </a:r>
            </a:p>
          </p:txBody>
        </p:sp>
        <p:sp>
          <p:nvSpPr>
            <p:cNvPr id="67597" name="Line 27"/>
            <p:cNvSpPr>
              <a:spLocks noChangeShapeType="1"/>
            </p:cNvSpPr>
            <p:nvPr/>
          </p:nvSpPr>
          <p:spPr bwMode="auto">
            <a:xfrm flipV="1">
              <a:off x="1167" y="2390"/>
              <a:ext cx="0" cy="3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598" name="Line 28"/>
            <p:cNvSpPr>
              <a:spLocks noChangeShapeType="1"/>
            </p:cNvSpPr>
            <p:nvPr/>
          </p:nvSpPr>
          <p:spPr bwMode="auto">
            <a:xfrm flipV="1">
              <a:off x="1407" y="2188"/>
              <a:ext cx="0" cy="5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599" name="Line 29"/>
            <p:cNvSpPr>
              <a:spLocks noChangeShapeType="1"/>
            </p:cNvSpPr>
            <p:nvPr/>
          </p:nvSpPr>
          <p:spPr bwMode="auto">
            <a:xfrm flipV="1">
              <a:off x="1647" y="1526"/>
              <a:ext cx="0" cy="12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0" name="Line 30"/>
            <p:cNvSpPr>
              <a:spLocks noChangeShapeType="1"/>
            </p:cNvSpPr>
            <p:nvPr/>
          </p:nvSpPr>
          <p:spPr bwMode="auto">
            <a:xfrm flipV="1">
              <a:off x="1887" y="2438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1" name="Line 31"/>
            <p:cNvSpPr>
              <a:spLocks noChangeShapeType="1"/>
            </p:cNvSpPr>
            <p:nvPr/>
          </p:nvSpPr>
          <p:spPr bwMode="auto">
            <a:xfrm>
              <a:off x="2463" y="2889"/>
              <a:ext cx="0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2" name="Line 32"/>
            <p:cNvSpPr>
              <a:spLocks noChangeShapeType="1"/>
            </p:cNvSpPr>
            <p:nvPr/>
          </p:nvSpPr>
          <p:spPr bwMode="auto">
            <a:xfrm>
              <a:off x="2943" y="2889"/>
              <a:ext cx="0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3" name="Line 33"/>
            <p:cNvSpPr>
              <a:spLocks noChangeShapeType="1"/>
            </p:cNvSpPr>
            <p:nvPr/>
          </p:nvSpPr>
          <p:spPr bwMode="auto">
            <a:xfrm>
              <a:off x="3423" y="2889"/>
              <a:ext cx="0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4" name="Line 34"/>
            <p:cNvSpPr>
              <a:spLocks noChangeShapeType="1"/>
            </p:cNvSpPr>
            <p:nvPr/>
          </p:nvSpPr>
          <p:spPr bwMode="auto">
            <a:xfrm>
              <a:off x="3903" y="2889"/>
              <a:ext cx="0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lg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7589" name="Rectangle 3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5726113"/>
            <a:ext cx="8229600" cy="6937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>
              <a:buFontTx/>
              <a:buNone/>
            </a:pPr>
            <a:r>
              <a:rPr lang="en-US" sz="1500" smtClean="0">
                <a:latin typeface="Arial" charset="0"/>
              </a:rPr>
              <a:t>G.F. Carrier</a:t>
            </a:r>
            <a:br>
              <a:rPr lang="en-US" sz="1500" smtClean="0">
                <a:latin typeface="Arial" charset="0"/>
              </a:rPr>
            </a:br>
            <a:r>
              <a:rPr lang="en-US" sz="1500" i="1" smtClean="0">
                <a:latin typeface="Arial" charset="0"/>
              </a:rPr>
              <a:t>J. Fluid Mech.</a:t>
            </a:r>
            <a:r>
              <a:rPr lang="en-US" sz="1500" smtClean="0">
                <a:latin typeface="Arial" charset="0"/>
              </a:rPr>
              <a:t> </a:t>
            </a:r>
            <a:r>
              <a:rPr lang="en-US" sz="1500" b="1" smtClean="0">
                <a:latin typeface="Arial" charset="0"/>
              </a:rPr>
              <a:t>49,</a:t>
            </a:r>
            <a:r>
              <a:rPr lang="en-US" sz="1500" smtClean="0">
                <a:latin typeface="Arial" charset="0"/>
              </a:rPr>
              <a:t> 156 (1971)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304800" y="1524000"/>
            <a:ext cx="8610600" cy="449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Dimensionless Downdraft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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en-US" dirty="0" smtClean="0"/>
              <a:t>at the Top Edge of the Boundary Layer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EA1045-2B50-4025-A1A9-61D166514A6B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5" name="Group 96"/>
          <p:cNvGrpSpPr/>
          <p:nvPr/>
        </p:nvGrpSpPr>
        <p:grpSpPr>
          <a:xfrm>
            <a:off x="244953" y="1626695"/>
            <a:ext cx="8654094" cy="4077463"/>
            <a:chOff x="905795" y="1126210"/>
            <a:chExt cx="5017501" cy="2364046"/>
          </a:xfrm>
        </p:grpSpPr>
        <p:sp>
          <p:nvSpPr>
            <p:cNvPr id="28" name="Line 9"/>
            <p:cNvSpPr>
              <a:spLocks noChangeShapeType="1"/>
            </p:cNvSpPr>
            <p:nvPr/>
          </p:nvSpPr>
          <p:spPr bwMode="auto">
            <a:xfrm flipV="1">
              <a:off x="1825131" y="1455262"/>
              <a:ext cx="0" cy="196361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Line 17"/>
            <p:cNvSpPr>
              <a:spLocks noChangeShapeType="1"/>
            </p:cNvSpPr>
            <p:nvPr/>
          </p:nvSpPr>
          <p:spPr bwMode="auto">
            <a:xfrm>
              <a:off x="1825131" y="1455262"/>
              <a:ext cx="397936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 Box 26"/>
            <p:cNvSpPr txBox="1">
              <a:spLocks noChangeArrowheads="1"/>
            </p:cNvSpPr>
            <p:nvPr/>
          </p:nvSpPr>
          <p:spPr bwMode="auto">
            <a:xfrm>
              <a:off x="1531049" y="3347501"/>
              <a:ext cx="232349" cy="14275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600" dirty="0" smtClean="0">
                  <a:latin typeface="Times New Roman"/>
                  <a:cs typeface="Times New Roman"/>
                </a:rPr>
                <a:t>−</a:t>
              </a:r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3.5</a:t>
              </a:r>
              <a:endParaRPr lang="en-US" sz="16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Freeform 30"/>
            <p:cNvSpPr/>
            <p:nvPr/>
          </p:nvSpPr>
          <p:spPr>
            <a:xfrm>
              <a:off x="2068345" y="1905335"/>
              <a:ext cx="3715572" cy="1515415"/>
            </a:xfrm>
            <a:custGeom>
              <a:avLst/>
              <a:gdLst>
                <a:gd name="connsiteX0" fmla="*/ 0 w 3152775"/>
                <a:gd name="connsiteY0" fmla="*/ 1285875 h 1285875"/>
                <a:gd name="connsiteX1" fmla="*/ 326231 w 3152775"/>
                <a:gd name="connsiteY1" fmla="*/ 657225 h 1285875"/>
                <a:gd name="connsiteX2" fmla="*/ 966788 w 3152775"/>
                <a:gd name="connsiteY2" fmla="*/ 357188 h 1285875"/>
                <a:gd name="connsiteX3" fmla="*/ 2195513 w 3152775"/>
                <a:gd name="connsiteY3" fmla="*/ 197644 h 1285875"/>
                <a:gd name="connsiteX4" fmla="*/ 2974181 w 3152775"/>
                <a:gd name="connsiteY4" fmla="*/ 142875 h 1285875"/>
                <a:gd name="connsiteX5" fmla="*/ 3152775 w 3152775"/>
                <a:gd name="connsiteY5" fmla="*/ 0 h 1285875"/>
                <a:gd name="connsiteX0" fmla="*/ 0 w 3152775"/>
                <a:gd name="connsiteY0" fmla="*/ 1285875 h 1285875"/>
                <a:gd name="connsiteX1" fmla="*/ 326231 w 3152775"/>
                <a:gd name="connsiteY1" fmla="*/ 657225 h 1285875"/>
                <a:gd name="connsiteX2" fmla="*/ 966788 w 3152775"/>
                <a:gd name="connsiteY2" fmla="*/ 357188 h 1285875"/>
                <a:gd name="connsiteX3" fmla="*/ 2181226 w 3152775"/>
                <a:gd name="connsiteY3" fmla="*/ 190500 h 1285875"/>
                <a:gd name="connsiteX4" fmla="*/ 2974181 w 3152775"/>
                <a:gd name="connsiteY4" fmla="*/ 142875 h 1285875"/>
                <a:gd name="connsiteX5" fmla="*/ 3152775 w 3152775"/>
                <a:gd name="connsiteY5" fmla="*/ 0 h 1285875"/>
                <a:gd name="connsiteX0" fmla="*/ 0 w 3152775"/>
                <a:gd name="connsiteY0" fmla="*/ 1285875 h 1285875"/>
                <a:gd name="connsiteX1" fmla="*/ 333375 w 3152775"/>
                <a:gd name="connsiteY1" fmla="*/ 657225 h 1285875"/>
                <a:gd name="connsiteX2" fmla="*/ 966788 w 3152775"/>
                <a:gd name="connsiteY2" fmla="*/ 357188 h 1285875"/>
                <a:gd name="connsiteX3" fmla="*/ 2181226 w 3152775"/>
                <a:gd name="connsiteY3" fmla="*/ 190500 h 1285875"/>
                <a:gd name="connsiteX4" fmla="*/ 2974181 w 3152775"/>
                <a:gd name="connsiteY4" fmla="*/ 142875 h 1285875"/>
                <a:gd name="connsiteX5" fmla="*/ 3152775 w 3152775"/>
                <a:gd name="connsiteY5" fmla="*/ 0 h 1285875"/>
                <a:gd name="connsiteX0" fmla="*/ 0 w 3152775"/>
                <a:gd name="connsiteY0" fmla="*/ 1285875 h 1285875"/>
                <a:gd name="connsiteX1" fmla="*/ 333375 w 3152775"/>
                <a:gd name="connsiteY1" fmla="*/ 657225 h 1285875"/>
                <a:gd name="connsiteX2" fmla="*/ 990600 w 3152775"/>
                <a:gd name="connsiteY2" fmla="*/ 352425 h 1285875"/>
                <a:gd name="connsiteX3" fmla="*/ 2181226 w 3152775"/>
                <a:gd name="connsiteY3" fmla="*/ 190500 h 1285875"/>
                <a:gd name="connsiteX4" fmla="*/ 2974181 w 3152775"/>
                <a:gd name="connsiteY4" fmla="*/ 142875 h 1285875"/>
                <a:gd name="connsiteX5" fmla="*/ 3152775 w 3152775"/>
                <a:gd name="connsiteY5" fmla="*/ 0 h 1285875"/>
                <a:gd name="connsiteX0" fmla="*/ 0 w 3152775"/>
                <a:gd name="connsiteY0" fmla="*/ 1285875 h 1285875"/>
                <a:gd name="connsiteX1" fmla="*/ 333375 w 3152775"/>
                <a:gd name="connsiteY1" fmla="*/ 657225 h 1285875"/>
                <a:gd name="connsiteX2" fmla="*/ 1014412 w 3152775"/>
                <a:gd name="connsiteY2" fmla="*/ 340519 h 1285875"/>
                <a:gd name="connsiteX3" fmla="*/ 2181226 w 3152775"/>
                <a:gd name="connsiteY3" fmla="*/ 190500 h 1285875"/>
                <a:gd name="connsiteX4" fmla="*/ 2974181 w 3152775"/>
                <a:gd name="connsiteY4" fmla="*/ 142875 h 1285875"/>
                <a:gd name="connsiteX5" fmla="*/ 3152775 w 3152775"/>
                <a:gd name="connsiteY5" fmla="*/ 0 h 1285875"/>
                <a:gd name="connsiteX0" fmla="*/ 0 w 3152775"/>
                <a:gd name="connsiteY0" fmla="*/ 1285875 h 1285875"/>
                <a:gd name="connsiteX1" fmla="*/ 333375 w 3152775"/>
                <a:gd name="connsiteY1" fmla="*/ 657225 h 1285875"/>
                <a:gd name="connsiteX2" fmla="*/ 1033462 w 3152775"/>
                <a:gd name="connsiteY2" fmla="*/ 335756 h 1285875"/>
                <a:gd name="connsiteX3" fmla="*/ 2181226 w 3152775"/>
                <a:gd name="connsiteY3" fmla="*/ 190500 h 1285875"/>
                <a:gd name="connsiteX4" fmla="*/ 2974181 w 3152775"/>
                <a:gd name="connsiteY4" fmla="*/ 142875 h 1285875"/>
                <a:gd name="connsiteX5" fmla="*/ 3152775 w 3152775"/>
                <a:gd name="connsiteY5" fmla="*/ 0 h 1285875"/>
                <a:gd name="connsiteX0" fmla="*/ 0 w 3152775"/>
                <a:gd name="connsiteY0" fmla="*/ 1285875 h 1285875"/>
                <a:gd name="connsiteX1" fmla="*/ 333375 w 3152775"/>
                <a:gd name="connsiteY1" fmla="*/ 657225 h 1285875"/>
                <a:gd name="connsiteX2" fmla="*/ 1033462 w 3152775"/>
                <a:gd name="connsiteY2" fmla="*/ 335756 h 1285875"/>
                <a:gd name="connsiteX3" fmla="*/ 2181226 w 3152775"/>
                <a:gd name="connsiteY3" fmla="*/ 190500 h 1285875"/>
                <a:gd name="connsiteX4" fmla="*/ 2974181 w 3152775"/>
                <a:gd name="connsiteY4" fmla="*/ 142875 h 1285875"/>
                <a:gd name="connsiteX5" fmla="*/ 3152775 w 3152775"/>
                <a:gd name="connsiteY5" fmla="*/ 0 h 1285875"/>
                <a:gd name="connsiteX0" fmla="*/ 0 w 3152775"/>
                <a:gd name="connsiteY0" fmla="*/ 1285875 h 1285875"/>
                <a:gd name="connsiteX1" fmla="*/ 333375 w 3152775"/>
                <a:gd name="connsiteY1" fmla="*/ 657225 h 1285875"/>
                <a:gd name="connsiteX2" fmla="*/ 1033462 w 3152775"/>
                <a:gd name="connsiteY2" fmla="*/ 335756 h 1285875"/>
                <a:gd name="connsiteX3" fmla="*/ 2181226 w 3152775"/>
                <a:gd name="connsiteY3" fmla="*/ 190500 h 1285875"/>
                <a:gd name="connsiteX4" fmla="*/ 2974181 w 3152775"/>
                <a:gd name="connsiteY4" fmla="*/ 142875 h 1285875"/>
                <a:gd name="connsiteX5" fmla="*/ 3152775 w 3152775"/>
                <a:gd name="connsiteY5" fmla="*/ 0 h 1285875"/>
                <a:gd name="connsiteX0" fmla="*/ 0 w 3152775"/>
                <a:gd name="connsiteY0" fmla="*/ 1285875 h 1285875"/>
                <a:gd name="connsiteX1" fmla="*/ 333375 w 3152775"/>
                <a:gd name="connsiteY1" fmla="*/ 657225 h 1285875"/>
                <a:gd name="connsiteX2" fmla="*/ 1033462 w 3152775"/>
                <a:gd name="connsiteY2" fmla="*/ 335756 h 1285875"/>
                <a:gd name="connsiteX3" fmla="*/ 2181226 w 3152775"/>
                <a:gd name="connsiteY3" fmla="*/ 190500 h 1285875"/>
                <a:gd name="connsiteX4" fmla="*/ 2974181 w 3152775"/>
                <a:gd name="connsiteY4" fmla="*/ 142875 h 1285875"/>
                <a:gd name="connsiteX5" fmla="*/ 3152775 w 3152775"/>
                <a:gd name="connsiteY5" fmla="*/ 0 h 1285875"/>
                <a:gd name="connsiteX0" fmla="*/ 0 w 3152775"/>
                <a:gd name="connsiteY0" fmla="*/ 1285875 h 1285875"/>
                <a:gd name="connsiteX1" fmla="*/ 333375 w 3152775"/>
                <a:gd name="connsiteY1" fmla="*/ 657225 h 1285875"/>
                <a:gd name="connsiteX2" fmla="*/ 1045368 w 3152775"/>
                <a:gd name="connsiteY2" fmla="*/ 338137 h 1285875"/>
                <a:gd name="connsiteX3" fmla="*/ 2181226 w 3152775"/>
                <a:gd name="connsiteY3" fmla="*/ 190500 h 1285875"/>
                <a:gd name="connsiteX4" fmla="*/ 2974181 w 3152775"/>
                <a:gd name="connsiteY4" fmla="*/ 142875 h 1285875"/>
                <a:gd name="connsiteX5" fmla="*/ 3152775 w 3152775"/>
                <a:gd name="connsiteY5" fmla="*/ 0 h 1285875"/>
                <a:gd name="connsiteX0" fmla="*/ 0 w 3152775"/>
                <a:gd name="connsiteY0" fmla="*/ 1285875 h 1285875"/>
                <a:gd name="connsiteX1" fmla="*/ 333375 w 3152775"/>
                <a:gd name="connsiteY1" fmla="*/ 657225 h 1285875"/>
                <a:gd name="connsiteX2" fmla="*/ 1045368 w 3152775"/>
                <a:gd name="connsiteY2" fmla="*/ 338137 h 1285875"/>
                <a:gd name="connsiteX3" fmla="*/ 2181226 w 3152775"/>
                <a:gd name="connsiteY3" fmla="*/ 190500 h 1285875"/>
                <a:gd name="connsiteX4" fmla="*/ 2974181 w 3152775"/>
                <a:gd name="connsiteY4" fmla="*/ 142875 h 1285875"/>
                <a:gd name="connsiteX5" fmla="*/ 3152775 w 3152775"/>
                <a:gd name="connsiteY5" fmla="*/ 0 h 1285875"/>
                <a:gd name="connsiteX0" fmla="*/ 0 w 3152775"/>
                <a:gd name="connsiteY0" fmla="*/ 1285875 h 1285875"/>
                <a:gd name="connsiteX1" fmla="*/ 333375 w 3152775"/>
                <a:gd name="connsiteY1" fmla="*/ 657225 h 1285875"/>
                <a:gd name="connsiteX2" fmla="*/ 1045368 w 3152775"/>
                <a:gd name="connsiteY2" fmla="*/ 338137 h 1285875"/>
                <a:gd name="connsiteX3" fmla="*/ 2181226 w 3152775"/>
                <a:gd name="connsiteY3" fmla="*/ 190500 h 1285875"/>
                <a:gd name="connsiteX4" fmla="*/ 2974181 w 3152775"/>
                <a:gd name="connsiteY4" fmla="*/ 142875 h 1285875"/>
                <a:gd name="connsiteX5" fmla="*/ 3152775 w 3152775"/>
                <a:gd name="connsiteY5" fmla="*/ 0 h 1285875"/>
                <a:gd name="connsiteX0" fmla="*/ 0 w 3152775"/>
                <a:gd name="connsiteY0" fmla="*/ 1285875 h 1285875"/>
                <a:gd name="connsiteX1" fmla="*/ 333375 w 3152775"/>
                <a:gd name="connsiteY1" fmla="*/ 657225 h 1285875"/>
                <a:gd name="connsiteX2" fmla="*/ 1045368 w 3152775"/>
                <a:gd name="connsiteY2" fmla="*/ 338137 h 1285875"/>
                <a:gd name="connsiteX3" fmla="*/ 2181226 w 3152775"/>
                <a:gd name="connsiteY3" fmla="*/ 195262 h 1285875"/>
                <a:gd name="connsiteX4" fmla="*/ 2974181 w 3152775"/>
                <a:gd name="connsiteY4" fmla="*/ 142875 h 1285875"/>
                <a:gd name="connsiteX5" fmla="*/ 3152775 w 3152775"/>
                <a:gd name="connsiteY5" fmla="*/ 0 h 1285875"/>
                <a:gd name="connsiteX0" fmla="*/ 0 w 3152775"/>
                <a:gd name="connsiteY0" fmla="*/ 1285875 h 1285875"/>
                <a:gd name="connsiteX1" fmla="*/ 333375 w 3152775"/>
                <a:gd name="connsiteY1" fmla="*/ 657225 h 1285875"/>
                <a:gd name="connsiteX2" fmla="*/ 1045368 w 3152775"/>
                <a:gd name="connsiteY2" fmla="*/ 338137 h 1285875"/>
                <a:gd name="connsiteX3" fmla="*/ 2181226 w 3152775"/>
                <a:gd name="connsiteY3" fmla="*/ 195262 h 1285875"/>
                <a:gd name="connsiteX4" fmla="*/ 2974181 w 3152775"/>
                <a:gd name="connsiteY4" fmla="*/ 142875 h 1285875"/>
                <a:gd name="connsiteX5" fmla="*/ 3152775 w 3152775"/>
                <a:gd name="connsiteY5" fmla="*/ 0 h 1285875"/>
                <a:gd name="connsiteX0" fmla="*/ 0 w 3152775"/>
                <a:gd name="connsiteY0" fmla="*/ 1285875 h 1285875"/>
                <a:gd name="connsiteX1" fmla="*/ 333375 w 3152775"/>
                <a:gd name="connsiteY1" fmla="*/ 657225 h 1285875"/>
                <a:gd name="connsiteX2" fmla="*/ 1045368 w 3152775"/>
                <a:gd name="connsiteY2" fmla="*/ 338137 h 1285875"/>
                <a:gd name="connsiteX3" fmla="*/ 2181226 w 3152775"/>
                <a:gd name="connsiteY3" fmla="*/ 195262 h 1285875"/>
                <a:gd name="connsiteX4" fmla="*/ 2974181 w 3152775"/>
                <a:gd name="connsiteY4" fmla="*/ 142875 h 1285875"/>
                <a:gd name="connsiteX5" fmla="*/ 3152775 w 3152775"/>
                <a:gd name="connsiteY5" fmla="*/ 0 h 1285875"/>
                <a:gd name="connsiteX0" fmla="*/ 0 w 3152775"/>
                <a:gd name="connsiteY0" fmla="*/ 1285875 h 1285875"/>
                <a:gd name="connsiteX1" fmla="*/ 333375 w 3152775"/>
                <a:gd name="connsiteY1" fmla="*/ 657225 h 1285875"/>
                <a:gd name="connsiteX2" fmla="*/ 1045368 w 3152775"/>
                <a:gd name="connsiteY2" fmla="*/ 338137 h 1285875"/>
                <a:gd name="connsiteX3" fmla="*/ 2181226 w 3152775"/>
                <a:gd name="connsiteY3" fmla="*/ 195262 h 1285875"/>
                <a:gd name="connsiteX4" fmla="*/ 2974181 w 3152775"/>
                <a:gd name="connsiteY4" fmla="*/ 142875 h 1285875"/>
                <a:gd name="connsiteX5" fmla="*/ 3152775 w 3152775"/>
                <a:gd name="connsiteY5" fmla="*/ 0 h 1285875"/>
                <a:gd name="connsiteX0" fmla="*/ 0 w 3152775"/>
                <a:gd name="connsiteY0" fmla="*/ 1285875 h 1285875"/>
                <a:gd name="connsiteX1" fmla="*/ 333375 w 3152775"/>
                <a:gd name="connsiteY1" fmla="*/ 657225 h 1285875"/>
                <a:gd name="connsiteX2" fmla="*/ 1045368 w 3152775"/>
                <a:gd name="connsiteY2" fmla="*/ 338137 h 1285875"/>
                <a:gd name="connsiteX3" fmla="*/ 2181226 w 3152775"/>
                <a:gd name="connsiteY3" fmla="*/ 195262 h 1285875"/>
                <a:gd name="connsiteX4" fmla="*/ 2974181 w 3152775"/>
                <a:gd name="connsiteY4" fmla="*/ 142875 h 1285875"/>
                <a:gd name="connsiteX5" fmla="*/ 3152775 w 3152775"/>
                <a:gd name="connsiteY5" fmla="*/ 0 h 1285875"/>
                <a:gd name="connsiteX0" fmla="*/ 0 w 3152775"/>
                <a:gd name="connsiteY0" fmla="*/ 1285875 h 1285875"/>
                <a:gd name="connsiteX1" fmla="*/ 333375 w 3152775"/>
                <a:gd name="connsiteY1" fmla="*/ 657225 h 1285875"/>
                <a:gd name="connsiteX2" fmla="*/ 1045368 w 3152775"/>
                <a:gd name="connsiteY2" fmla="*/ 338137 h 1285875"/>
                <a:gd name="connsiteX3" fmla="*/ 2181226 w 3152775"/>
                <a:gd name="connsiteY3" fmla="*/ 195262 h 1285875"/>
                <a:gd name="connsiteX4" fmla="*/ 2974181 w 3152775"/>
                <a:gd name="connsiteY4" fmla="*/ 142875 h 1285875"/>
                <a:gd name="connsiteX5" fmla="*/ 3152775 w 3152775"/>
                <a:gd name="connsiteY5" fmla="*/ 0 h 1285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52775" h="1285875">
                  <a:moveTo>
                    <a:pt x="0" y="1285875"/>
                  </a:moveTo>
                  <a:cubicBezTo>
                    <a:pt x="58737" y="1034653"/>
                    <a:pt x="159147" y="815181"/>
                    <a:pt x="333375" y="657225"/>
                  </a:cubicBezTo>
                  <a:cubicBezTo>
                    <a:pt x="507603" y="499269"/>
                    <a:pt x="737393" y="415925"/>
                    <a:pt x="1045368" y="338137"/>
                  </a:cubicBezTo>
                  <a:cubicBezTo>
                    <a:pt x="1358106" y="267494"/>
                    <a:pt x="1864520" y="223043"/>
                    <a:pt x="2181226" y="195262"/>
                  </a:cubicBezTo>
                  <a:cubicBezTo>
                    <a:pt x="2500314" y="174625"/>
                    <a:pt x="2807493" y="161132"/>
                    <a:pt x="2974181" y="142875"/>
                  </a:cubicBezTo>
                  <a:cubicBezTo>
                    <a:pt x="3136106" y="110331"/>
                    <a:pt x="3143250" y="54967"/>
                    <a:pt x="3152775" y="0"/>
                  </a:cubicBezTo>
                </a:path>
              </a:pathLst>
            </a:cu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 rot="5400000" flipH="1" flipV="1">
              <a:off x="1803578" y="1433710"/>
              <a:ext cx="43105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 flipH="1" flipV="1">
              <a:off x="2594026" y="1433710"/>
              <a:ext cx="43105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 flipH="1" flipV="1">
              <a:off x="3390957" y="1433710"/>
              <a:ext cx="43105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 flipH="1" flipV="1">
              <a:off x="4187888" y="1433710"/>
              <a:ext cx="43105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 flipH="1" flipV="1">
              <a:off x="4984819" y="1433710"/>
              <a:ext cx="43105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 flipH="1" flipV="1">
              <a:off x="5781750" y="1433710"/>
              <a:ext cx="43105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1705394" y="1277996"/>
              <a:ext cx="239473" cy="14275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1">
              <a:spAutoFit/>
            </a:bodyPr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0.0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489294" y="1277996"/>
              <a:ext cx="260050" cy="14275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1">
              <a:spAutoFit/>
            </a:bodyPr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0.2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286290" y="1277996"/>
              <a:ext cx="260050" cy="14275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1">
              <a:spAutoFit/>
            </a:bodyPr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0.4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074867" y="1277996"/>
              <a:ext cx="260050" cy="14275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1">
              <a:spAutoFit/>
            </a:bodyPr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0.6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871863" y="1277996"/>
              <a:ext cx="260050" cy="14275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1">
              <a:spAutoFit/>
            </a:bodyPr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0.8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663246" y="1277996"/>
              <a:ext cx="260050" cy="14275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1">
              <a:spAutoFit/>
            </a:bodyPr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1.0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66" name="Straight Connector 65"/>
            <p:cNvCxnSpPr/>
            <p:nvPr/>
          </p:nvCxnSpPr>
          <p:spPr>
            <a:xfrm flipH="1" flipV="1">
              <a:off x="1782025" y="1455262"/>
              <a:ext cx="43105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 flipV="1">
              <a:off x="1782025" y="1735779"/>
              <a:ext cx="43105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 flipV="1">
              <a:off x="1782025" y="2016296"/>
              <a:ext cx="43105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 flipV="1">
              <a:off x="1782025" y="2296813"/>
              <a:ext cx="43105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 flipV="1">
              <a:off x="1782025" y="2577330"/>
              <a:ext cx="43105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 flipV="1">
              <a:off x="1782025" y="2857847"/>
              <a:ext cx="43105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H="1" flipV="1">
              <a:off x="1782025" y="3138364"/>
              <a:ext cx="43105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 flipV="1">
              <a:off x="1782025" y="3418879"/>
              <a:ext cx="43105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 Box 26"/>
            <p:cNvSpPr txBox="1">
              <a:spLocks noChangeArrowheads="1"/>
            </p:cNvSpPr>
            <p:nvPr/>
          </p:nvSpPr>
          <p:spPr bwMode="auto">
            <a:xfrm>
              <a:off x="1501309" y="3066244"/>
              <a:ext cx="262089" cy="14275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600" dirty="0" smtClean="0">
                  <a:latin typeface="Times New Roman"/>
                  <a:cs typeface="Times New Roman"/>
                </a:rPr>
                <a:t>− </a:t>
              </a:r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3.0</a:t>
              </a:r>
              <a:endParaRPr lang="en-US" sz="16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Text Box 26"/>
            <p:cNvSpPr txBox="1">
              <a:spLocks noChangeArrowheads="1"/>
            </p:cNvSpPr>
            <p:nvPr/>
          </p:nvSpPr>
          <p:spPr bwMode="auto">
            <a:xfrm>
              <a:off x="1501309" y="2784989"/>
              <a:ext cx="262089" cy="14275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600" dirty="0" smtClean="0">
                  <a:latin typeface="Times New Roman"/>
                  <a:cs typeface="Times New Roman"/>
                </a:rPr>
                <a:t>− </a:t>
              </a:r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2.5</a:t>
              </a:r>
              <a:endParaRPr lang="en-US" sz="16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Text Box 26"/>
            <p:cNvSpPr txBox="1">
              <a:spLocks noChangeArrowheads="1"/>
            </p:cNvSpPr>
            <p:nvPr/>
          </p:nvSpPr>
          <p:spPr bwMode="auto">
            <a:xfrm>
              <a:off x="1501309" y="2503733"/>
              <a:ext cx="262089" cy="14275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600" dirty="0" smtClean="0">
                  <a:latin typeface="Times New Roman"/>
                  <a:cs typeface="Times New Roman"/>
                </a:rPr>
                <a:t>− </a:t>
              </a:r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2.0</a:t>
              </a:r>
              <a:endParaRPr lang="en-US" sz="16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Text Box 26"/>
            <p:cNvSpPr txBox="1">
              <a:spLocks noChangeArrowheads="1"/>
            </p:cNvSpPr>
            <p:nvPr/>
          </p:nvSpPr>
          <p:spPr bwMode="auto">
            <a:xfrm>
              <a:off x="1501309" y="2222480"/>
              <a:ext cx="262089" cy="14275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600" dirty="0" smtClean="0">
                  <a:latin typeface="Times New Roman"/>
                  <a:cs typeface="Times New Roman"/>
                </a:rPr>
                <a:t>− </a:t>
              </a:r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1.5</a:t>
              </a:r>
              <a:endParaRPr lang="en-US" sz="16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Text Box 26"/>
            <p:cNvSpPr txBox="1">
              <a:spLocks noChangeArrowheads="1"/>
            </p:cNvSpPr>
            <p:nvPr/>
          </p:nvSpPr>
          <p:spPr bwMode="auto">
            <a:xfrm>
              <a:off x="1501309" y="1941225"/>
              <a:ext cx="262089" cy="14275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600" dirty="0" smtClean="0">
                  <a:latin typeface="Times New Roman"/>
                  <a:cs typeface="Times New Roman"/>
                </a:rPr>
                <a:t>− </a:t>
              </a:r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1.0</a:t>
              </a:r>
              <a:endParaRPr lang="en-US" sz="16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Text Box 26"/>
            <p:cNvSpPr txBox="1">
              <a:spLocks noChangeArrowheads="1"/>
            </p:cNvSpPr>
            <p:nvPr/>
          </p:nvSpPr>
          <p:spPr bwMode="auto">
            <a:xfrm>
              <a:off x="1501309" y="1659970"/>
              <a:ext cx="262089" cy="14275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600" dirty="0" smtClean="0">
                  <a:latin typeface="Times New Roman"/>
                  <a:cs typeface="Times New Roman"/>
                </a:rPr>
                <a:t>− </a:t>
              </a:r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0.5</a:t>
              </a:r>
              <a:endParaRPr lang="en-US" sz="16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Text Box 26"/>
            <p:cNvSpPr txBox="1">
              <a:spLocks noChangeArrowheads="1"/>
            </p:cNvSpPr>
            <p:nvPr/>
          </p:nvSpPr>
          <p:spPr bwMode="auto">
            <a:xfrm>
              <a:off x="1597965" y="1384954"/>
              <a:ext cx="165433" cy="142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0.0</a:t>
              </a:r>
              <a:endParaRPr lang="en-US" sz="16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3684545" y="1126210"/>
              <a:ext cx="260050" cy="14275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1">
              <a:spAutoFit/>
            </a:bodyPr>
            <a:lstStyle/>
            <a:p>
              <a:pPr algn="ctr"/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905795" y="2238489"/>
              <a:ext cx="562242" cy="14275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1">
              <a:spAutoFit/>
            </a:bodyPr>
            <a:lstStyle/>
            <a:p>
              <a:pPr algn="ctr"/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;</a:t>
              </a:r>
              <a:r>
                <a:rPr lang="en-US" sz="1600" i="1" dirty="0" smtClean="0">
                  <a:latin typeface="Arial" pitchFamily="34" charset="0"/>
                  <a:cs typeface="Arial" pitchFamily="34" charset="0"/>
                  <a:sym typeface="Symbol"/>
                </a:rPr>
                <a:t></a:t>
              </a:r>
              <a:r>
                <a:rPr lang="en-US" sz="1600" dirty="0" smtClean="0">
                  <a:latin typeface="Arial" pitchFamily="34" charset="0"/>
                  <a:cs typeface="Arial" pitchFamily="34" charset="0"/>
                  <a:sym typeface="Symbol"/>
                </a:rPr>
                <a:t>)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304800" y="1524000"/>
            <a:ext cx="8610600" cy="449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Dimensionless Streamfunction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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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edge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</a:br>
            <a:r>
              <a:rPr lang="en-US" dirty="0" smtClean="0"/>
              <a:t>at the Top Edge of the Boundary Layer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EA1045-2B50-4025-A1A9-61D166514A6B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5" name="Group 88"/>
          <p:cNvGrpSpPr/>
          <p:nvPr/>
        </p:nvGrpSpPr>
        <p:grpSpPr>
          <a:xfrm>
            <a:off x="446412" y="1875757"/>
            <a:ext cx="8450566" cy="4077986"/>
            <a:chOff x="1043332" y="338237"/>
            <a:chExt cx="4902087" cy="2365598"/>
          </a:xfrm>
        </p:grpSpPr>
        <p:sp>
          <p:nvSpPr>
            <p:cNvPr id="39" name="Text Box 26"/>
            <p:cNvSpPr txBox="1">
              <a:spLocks noChangeArrowheads="1"/>
            </p:cNvSpPr>
            <p:nvPr/>
          </p:nvSpPr>
          <p:spPr bwMode="auto">
            <a:xfrm>
              <a:off x="1617881" y="2243726"/>
              <a:ext cx="165520" cy="14283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0.0</a:t>
              </a:r>
              <a:endParaRPr lang="en-US" sz="16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727516" y="2397796"/>
              <a:ext cx="239473" cy="142830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1">
              <a:spAutoFit/>
            </a:bodyPr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0.0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511416" y="2397796"/>
              <a:ext cx="260050" cy="142830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1">
              <a:spAutoFit/>
            </a:bodyPr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0.2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308412" y="2397796"/>
              <a:ext cx="260050" cy="142830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1">
              <a:spAutoFit/>
            </a:bodyPr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0.4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096990" y="2397796"/>
              <a:ext cx="260050" cy="142830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1">
              <a:spAutoFit/>
            </a:bodyPr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0.6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893986" y="2397796"/>
              <a:ext cx="260050" cy="142830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1">
              <a:spAutoFit/>
            </a:bodyPr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0.8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685369" y="2397796"/>
              <a:ext cx="260050" cy="142830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1">
              <a:spAutoFit/>
            </a:bodyPr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1.0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Line 9"/>
            <p:cNvSpPr>
              <a:spLocks noChangeShapeType="1"/>
            </p:cNvSpPr>
            <p:nvPr/>
          </p:nvSpPr>
          <p:spPr bwMode="auto">
            <a:xfrm>
              <a:off x="1845134" y="338237"/>
              <a:ext cx="0" cy="196361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Line 17"/>
            <p:cNvSpPr>
              <a:spLocks noChangeShapeType="1"/>
            </p:cNvSpPr>
            <p:nvPr/>
          </p:nvSpPr>
          <p:spPr bwMode="auto">
            <a:xfrm flipV="1">
              <a:off x="1845134" y="2301854"/>
              <a:ext cx="397936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60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>
            <a:xfrm rot="16200000" flipH="1">
              <a:off x="1823581" y="2323406"/>
              <a:ext cx="43105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2614029" y="2323406"/>
              <a:ext cx="43105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410960" y="2323406"/>
              <a:ext cx="43105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4207891" y="2323406"/>
              <a:ext cx="43105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6200000" flipH="1">
              <a:off x="5004822" y="2323406"/>
              <a:ext cx="43105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6200000" flipH="1">
              <a:off x="5801753" y="2323406"/>
              <a:ext cx="43105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1802028" y="2301854"/>
              <a:ext cx="43105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1802028" y="1740820"/>
              <a:ext cx="43105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1802028" y="1179786"/>
              <a:ext cx="43105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1802028" y="618752"/>
              <a:ext cx="43105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 Box 26"/>
            <p:cNvSpPr txBox="1">
              <a:spLocks noChangeArrowheads="1"/>
            </p:cNvSpPr>
            <p:nvPr/>
          </p:nvSpPr>
          <p:spPr bwMode="auto">
            <a:xfrm>
              <a:off x="1617881" y="1681215"/>
              <a:ext cx="165520" cy="14283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0.5</a:t>
              </a:r>
              <a:endParaRPr lang="en-US" sz="16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" name="Text Box 26"/>
            <p:cNvSpPr txBox="1">
              <a:spLocks noChangeArrowheads="1"/>
            </p:cNvSpPr>
            <p:nvPr/>
          </p:nvSpPr>
          <p:spPr bwMode="auto">
            <a:xfrm>
              <a:off x="1617880" y="1118705"/>
              <a:ext cx="165520" cy="14283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1.0</a:t>
              </a:r>
              <a:endParaRPr lang="en-US" sz="16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Text Box 26"/>
            <p:cNvSpPr txBox="1">
              <a:spLocks noChangeArrowheads="1"/>
            </p:cNvSpPr>
            <p:nvPr/>
          </p:nvSpPr>
          <p:spPr bwMode="auto">
            <a:xfrm>
              <a:off x="1617881" y="556195"/>
              <a:ext cx="165520" cy="14283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1.5</a:t>
              </a:r>
              <a:endParaRPr lang="en-US" sz="16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3644913" y="2561005"/>
              <a:ext cx="260050" cy="142830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1">
              <a:spAutoFit/>
            </a:bodyPr>
            <a:lstStyle/>
            <a:p>
              <a:pPr algn="ctr"/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x 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043332" y="1356350"/>
              <a:ext cx="625097" cy="142830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1">
              <a:spAutoFit/>
            </a:bodyPr>
            <a:lstStyle/>
            <a:p>
              <a:pPr algn="ctr"/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</a:t>
              </a:r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sz="1600" i="1" dirty="0" err="1" smtClean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1600" dirty="0" err="1" smtClean="0">
                  <a:latin typeface="Arial" pitchFamily="34" charset="0"/>
                  <a:cs typeface="Arial" pitchFamily="34" charset="0"/>
                </a:rPr>
                <a:t>,</a:t>
              </a:r>
              <a:r>
                <a:rPr lang="en-US" sz="1600" i="1" dirty="0" err="1" smtClean="0">
                  <a:latin typeface="Arial" pitchFamily="34" charset="0"/>
                  <a:cs typeface="Arial" pitchFamily="34" charset="0"/>
                  <a:sym typeface="Symbol"/>
                </a:rPr>
                <a:t></a:t>
              </a:r>
              <a:r>
                <a:rPr lang="en-US" sz="1600" i="1" baseline="-25000" dirty="0" err="1" smtClean="0">
                  <a:latin typeface="Arial" pitchFamily="34" charset="0"/>
                  <a:cs typeface="Arial" pitchFamily="34" charset="0"/>
                  <a:sym typeface="Symbol"/>
                </a:rPr>
                <a:t>edge</a:t>
              </a:r>
              <a:r>
                <a:rPr lang="en-US" sz="1600" dirty="0" smtClean="0">
                  <a:latin typeface="Arial" pitchFamily="34" charset="0"/>
                  <a:cs typeface="Arial" pitchFamily="34" charset="0"/>
                  <a:sym typeface="Symbol"/>
                </a:rPr>
                <a:t>)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Freeform 87"/>
            <p:cNvSpPr/>
            <p:nvPr/>
          </p:nvSpPr>
          <p:spPr>
            <a:xfrm>
              <a:off x="1847850" y="365852"/>
              <a:ext cx="3971454" cy="1936687"/>
            </a:xfrm>
            <a:custGeom>
              <a:avLst/>
              <a:gdLst>
                <a:gd name="connsiteX0" fmla="*/ 0 w 3896139"/>
                <a:gd name="connsiteY0" fmla="*/ 0 h 1888435"/>
                <a:gd name="connsiteX1" fmla="*/ 69574 w 3896139"/>
                <a:gd name="connsiteY1" fmla="*/ 178905 h 1888435"/>
                <a:gd name="connsiteX2" fmla="*/ 337931 w 3896139"/>
                <a:gd name="connsiteY2" fmla="*/ 457200 h 1888435"/>
                <a:gd name="connsiteX3" fmla="*/ 924339 w 3896139"/>
                <a:gd name="connsiteY3" fmla="*/ 805070 h 1888435"/>
                <a:gd name="connsiteX4" fmla="*/ 1739348 w 3896139"/>
                <a:gd name="connsiteY4" fmla="*/ 1172818 h 1888435"/>
                <a:gd name="connsiteX5" fmla="*/ 2524539 w 3896139"/>
                <a:gd name="connsiteY5" fmla="*/ 1451113 h 1888435"/>
                <a:gd name="connsiteX6" fmla="*/ 3101009 w 3896139"/>
                <a:gd name="connsiteY6" fmla="*/ 1639957 h 1888435"/>
                <a:gd name="connsiteX7" fmla="*/ 3896139 w 3896139"/>
                <a:gd name="connsiteY7" fmla="*/ 1888435 h 1888435"/>
                <a:gd name="connsiteX0" fmla="*/ 0 w 3863009"/>
                <a:gd name="connsiteY0" fmla="*/ 0 h 1961387"/>
                <a:gd name="connsiteX1" fmla="*/ 69574 w 3863009"/>
                <a:gd name="connsiteY1" fmla="*/ 178905 h 1961387"/>
                <a:gd name="connsiteX2" fmla="*/ 337931 w 3863009"/>
                <a:gd name="connsiteY2" fmla="*/ 457200 h 1961387"/>
                <a:gd name="connsiteX3" fmla="*/ 924339 w 3863009"/>
                <a:gd name="connsiteY3" fmla="*/ 805070 h 1961387"/>
                <a:gd name="connsiteX4" fmla="*/ 1739348 w 3863009"/>
                <a:gd name="connsiteY4" fmla="*/ 1172818 h 1961387"/>
                <a:gd name="connsiteX5" fmla="*/ 2524539 w 3863009"/>
                <a:gd name="connsiteY5" fmla="*/ 1451113 h 1961387"/>
                <a:gd name="connsiteX6" fmla="*/ 3101009 w 3863009"/>
                <a:gd name="connsiteY6" fmla="*/ 1639957 h 1961387"/>
                <a:gd name="connsiteX7" fmla="*/ 3863009 w 3863009"/>
                <a:gd name="connsiteY7" fmla="*/ 1961387 h 1961387"/>
                <a:gd name="connsiteX0" fmla="*/ 0 w 3863009"/>
                <a:gd name="connsiteY0" fmla="*/ 0 h 1961387"/>
                <a:gd name="connsiteX1" fmla="*/ 69574 w 3863009"/>
                <a:gd name="connsiteY1" fmla="*/ 178905 h 1961387"/>
                <a:gd name="connsiteX2" fmla="*/ 337931 w 3863009"/>
                <a:gd name="connsiteY2" fmla="*/ 457200 h 1961387"/>
                <a:gd name="connsiteX3" fmla="*/ 924339 w 3863009"/>
                <a:gd name="connsiteY3" fmla="*/ 805070 h 1961387"/>
                <a:gd name="connsiteX4" fmla="*/ 1739348 w 3863009"/>
                <a:gd name="connsiteY4" fmla="*/ 1172818 h 1961387"/>
                <a:gd name="connsiteX5" fmla="*/ 2524539 w 3863009"/>
                <a:gd name="connsiteY5" fmla="*/ 1451113 h 1961387"/>
                <a:gd name="connsiteX6" fmla="*/ 3101009 w 3863009"/>
                <a:gd name="connsiteY6" fmla="*/ 1656587 h 1961387"/>
                <a:gd name="connsiteX7" fmla="*/ 3863009 w 3863009"/>
                <a:gd name="connsiteY7" fmla="*/ 1961387 h 1961387"/>
                <a:gd name="connsiteX0" fmla="*/ 0 w 3863009"/>
                <a:gd name="connsiteY0" fmla="*/ 0 h 1961387"/>
                <a:gd name="connsiteX1" fmla="*/ 69574 w 3863009"/>
                <a:gd name="connsiteY1" fmla="*/ 178905 h 1961387"/>
                <a:gd name="connsiteX2" fmla="*/ 337931 w 3863009"/>
                <a:gd name="connsiteY2" fmla="*/ 457200 h 1961387"/>
                <a:gd name="connsiteX3" fmla="*/ 924339 w 3863009"/>
                <a:gd name="connsiteY3" fmla="*/ 805070 h 1961387"/>
                <a:gd name="connsiteX4" fmla="*/ 1739348 w 3863009"/>
                <a:gd name="connsiteY4" fmla="*/ 1172818 h 1961387"/>
                <a:gd name="connsiteX5" fmla="*/ 2524539 w 3863009"/>
                <a:gd name="connsiteY5" fmla="*/ 1451113 h 1961387"/>
                <a:gd name="connsiteX6" fmla="*/ 3101009 w 3863009"/>
                <a:gd name="connsiteY6" fmla="*/ 1656587 h 1961387"/>
                <a:gd name="connsiteX7" fmla="*/ 3863009 w 3863009"/>
                <a:gd name="connsiteY7" fmla="*/ 1961387 h 1961387"/>
                <a:gd name="connsiteX0" fmla="*/ 0 w 3863009"/>
                <a:gd name="connsiteY0" fmla="*/ 0 h 1961387"/>
                <a:gd name="connsiteX1" fmla="*/ 69574 w 3863009"/>
                <a:gd name="connsiteY1" fmla="*/ 178905 h 1961387"/>
                <a:gd name="connsiteX2" fmla="*/ 337931 w 3863009"/>
                <a:gd name="connsiteY2" fmla="*/ 457200 h 1961387"/>
                <a:gd name="connsiteX3" fmla="*/ 924339 w 3863009"/>
                <a:gd name="connsiteY3" fmla="*/ 805070 h 1961387"/>
                <a:gd name="connsiteX4" fmla="*/ 1739348 w 3863009"/>
                <a:gd name="connsiteY4" fmla="*/ 1172818 h 1961387"/>
                <a:gd name="connsiteX5" fmla="*/ 2524539 w 3863009"/>
                <a:gd name="connsiteY5" fmla="*/ 1451113 h 1961387"/>
                <a:gd name="connsiteX6" fmla="*/ 3101009 w 3863009"/>
                <a:gd name="connsiteY6" fmla="*/ 1656587 h 1961387"/>
                <a:gd name="connsiteX7" fmla="*/ 3863009 w 3863009"/>
                <a:gd name="connsiteY7" fmla="*/ 1961387 h 1961387"/>
                <a:gd name="connsiteX0" fmla="*/ 0 w 3863009"/>
                <a:gd name="connsiteY0" fmla="*/ 0 h 1961387"/>
                <a:gd name="connsiteX1" fmla="*/ 69574 w 3863009"/>
                <a:gd name="connsiteY1" fmla="*/ 178905 h 1961387"/>
                <a:gd name="connsiteX2" fmla="*/ 337931 w 3863009"/>
                <a:gd name="connsiteY2" fmla="*/ 457200 h 1961387"/>
                <a:gd name="connsiteX3" fmla="*/ 924339 w 3863009"/>
                <a:gd name="connsiteY3" fmla="*/ 805070 h 1961387"/>
                <a:gd name="connsiteX4" fmla="*/ 1739348 w 3863009"/>
                <a:gd name="connsiteY4" fmla="*/ 1172818 h 1961387"/>
                <a:gd name="connsiteX5" fmla="*/ 2524539 w 3863009"/>
                <a:gd name="connsiteY5" fmla="*/ 1451113 h 1961387"/>
                <a:gd name="connsiteX6" fmla="*/ 3101009 w 3863009"/>
                <a:gd name="connsiteY6" fmla="*/ 1656587 h 1961387"/>
                <a:gd name="connsiteX7" fmla="*/ 3863009 w 3863009"/>
                <a:gd name="connsiteY7" fmla="*/ 1961387 h 1961387"/>
                <a:gd name="connsiteX0" fmla="*/ 0 w 3863009"/>
                <a:gd name="connsiteY0" fmla="*/ 0 h 1961387"/>
                <a:gd name="connsiteX1" fmla="*/ 69574 w 3863009"/>
                <a:gd name="connsiteY1" fmla="*/ 178905 h 1961387"/>
                <a:gd name="connsiteX2" fmla="*/ 337931 w 3863009"/>
                <a:gd name="connsiteY2" fmla="*/ 457200 h 1961387"/>
                <a:gd name="connsiteX3" fmla="*/ 924339 w 3863009"/>
                <a:gd name="connsiteY3" fmla="*/ 805070 h 1961387"/>
                <a:gd name="connsiteX4" fmla="*/ 1739348 w 3863009"/>
                <a:gd name="connsiteY4" fmla="*/ 1172818 h 1961387"/>
                <a:gd name="connsiteX5" fmla="*/ 2524539 w 3863009"/>
                <a:gd name="connsiteY5" fmla="*/ 1451113 h 1961387"/>
                <a:gd name="connsiteX6" fmla="*/ 3101009 w 3863009"/>
                <a:gd name="connsiteY6" fmla="*/ 1686766 h 1961387"/>
                <a:gd name="connsiteX7" fmla="*/ 3863009 w 3863009"/>
                <a:gd name="connsiteY7" fmla="*/ 1961387 h 1961387"/>
                <a:gd name="connsiteX0" fmla="*/ 0 w 3863009"/>
                <a:gd name="connsiteY0" fmla="*/ 0 h 1961387"/>
                <a:gd name="connsiteX1" fmla="*/ 69574 w 3863009"/>
                <a:gd name="connsiteY1" fmla="*/ 178905 h 1961387"/>
                <a:gd name="connsiteX2" fmla="*/ 337931 w 3863009"/>
                <a:gd name="connsiteY2" fmla="*/ 457200 h 1961387"/>
                <a:gd name="connsiteX3" fmla="*/ 924339 w 3863009"/>
                <a:gd name="connsiteY3" fmla="*/ 805070 h 1961387"/>
                <a:gd name="connsiteX4" fmla="*/ 1739348 w 3863009"/>
                <a:gd name="connsiteY4" fmla="*/ 1172818 h 1961387"/>
                <a:gd name="connsiteX5" fmla="*/ 2524539 w 3863009"/>
                <a:gd name="connsiteY5" fmla="*/ 1451113 h 1961387"/>
                <a:gd name="connsiteX6" fmla="*/ 3101009 w 3863009"/>
                <a:gd name="connsiteY6" fmla="*/ 1686766 h 1961387"/>
                <a:gd name="connsiteX7" fmla="*/ 3863009 w 3863009"/>
                <a:gd name="connsiteY7" fmla="*/ 1961387 h 1961387"/>
                <a:gd name="connsiteX0" fmla="*/ 0 w 3863009"/>
                <a:gd name="connsiteY0" fmla="*/ 0 h 1961387"/>
                <a:gd name="connsiteX1" fmla="*/ 69574 w 3863009"/>
                <a:gd name="connsiteY1" fmla="*/ 178905 h 1961387"/>
                <a:gd name="connsiteX2" fmla="*/ 337931 w 3863009"/>
                <a:gd name="connsiteY2" fmla="*/ 457200 h 1961387"/>
                <a:gd name="connsiteX3" fmla="*/ 924339 w 3863009"/>
                <a:gd name="connsiteY3" fmla="*/ 805070 h 1961387"/>
                <a:gd name="connsiteX4" fmla="*/ 1739348 w 3863009"/>
                <a:gd name="connsiteY4" fmla="*/ 1172818 h 1961387"/>
                <a:gd name="connsiteX5" fmla="*/ 2524539 w 3863009"/>
                <a:gd name="connsiteY5" fmla="*/ 1451113 h 1961387"/>
                <a:gd name="connsiteX6" fmla="*/ 3101009 w 3863009"/>
                <a:gd name="connsiteY6" fmla="*/ 1686766 h 1961387"/>
                <a:gd name="connsiteX7" fmla="*/ 3863009 w 3863009"/>
                <a:gd name="connsiteY7" fmla="*/ 1961387 h 1961387"/>
                <a:gd name="connsiteX0" fmla="*/ 0 w 3887152"/>
                <a:gd name="connsiteY0" fmla="*/ 0 h 1943280"/>
                <a:gd name="connsiteX1" fmla="*/ 69574 w 3887152"/>
                <a:gd name="connsiteY1" fmla="*/ 178905 h 1943280"/>
                <a:gd name="connsiteX2" fmla="*/ 337931 w 3887152"/>
                <a:gd name="connsiteY2" fmla="*/ 457200 h 1943280"/>
                <a:gd name="connsiteX3" fmla="*/ 924339 w 3887152"/>
                <a:gd name="connsiteY3" fmla="*/ 805070 h 1943280"/>
                <a:gd name="connsiteX4" fmla="*/ 1739348 w 3887152"/>
                <a:gd name="connsiteY4" fmla="*/ 1172818 h 1943280"/>
                <a:gd name="connsiteX5" fmla="*/ 2524539 w 3887152"/>
                <a:gd name="connsiteY5" fmla="*/ 1451113 h 1943280"/>
                <a:gd name="connsiteX6" fmla="*/ 3101009 w 3887152"/>
                <a:gd name="connsiteY6" fmla="*/ 1686766 h 1943280"/>
                <a:gd name="connsiteX7" fmla="*/ 3887152 w 3887152"/>
                <a:gd name="connsiteY7" fmla="*/ 1943280 h 1943280"/>
                <a:gd name="connsiteX0" fmla="*/ 0 w 3887152"/>
                <a:gd name="connsiteY0" fmla="*/ 0 h 1943280"/>
                <a:gd name="connsiteX1" fmla="*/ 69574 w 3887152"/>
                <a:gd name="connsiteY1" fmla="*/ 178905 h 1943280"/>
                <a:gd name="connsiteX2" fmla="*/ 337931 w 3887152"/>
                <a:gd name="connsiteY2" fmla="*/ 457200 h 1943280"/>
                <a:gd name="connsiteX3" fmla="*/ 924339 w 3887152"/>
                <a:gd name="connsiteY3" fmla="*/ 805070 h 1943280"/>
                <a:gd name="connsiteX4" fmla="*/ 1739348 w 3887152"/>
                <a:gd name="connsiteY4" fmla="*/ 1172818 h 1943280"/>
                <a:gd name="connsiteX5" fmla="*/ 2524539 w 3887152"/>
                <a:gd name="connsiteY5" fmla="*/ 1451113 h 1943280"/>
                <a:gd name="connsiteX6" fmla="*/ 3101009 w 3887152"/>
                <a:gd name="connsiteY6" fmla="*/ 1686766 h 1943280"/>
                <a:gd name="connsiteX7" fmla="*/ 3887152 w 3887152"/>
                <a:gd name="connsiteY7" fmla="*/ 1943280 h 1943280"/>
                <a:gd name="connsiteX0" fmla="*/ 0 w 3887152"/>
                <a:gd name="connsiteY0" fmla="*/ 0 h 1943280"/>
                <a:gd name="connsiteX1" fmla="*/ 69574 w 3887152"/>
                <a:gd name="connsiteY1" fmla="*/ 178905 h 1943280"/>
                <a:gd name="connsiteX2" fmla="*/ 337931 w 3887152"/>
                <a:gd name="connsiteY2" fmla="*/ 457200 h 1943280"/>
                <a:gd name="connsiteX3" fmla="*/ 924339 w 3887152"/>
                <a:gd name="connsiteY3" fmla="*/ 805070 h 1943280"/>
                <a:gd name="connsiteX4" fmla="*/ 1739348 w 3887152"/>
                <a:gd name="connsiteY4" fmla="*/ 1172818 h 1943280"/>
                <a:gd name="connsiteX5" fmla="*/ 2491343 w 3887152"/>
                <a:gd name="connsiteY5" fmla="*/ 1481291 h 1943280"/>
                <a:gd name="connsiteX6" fmla="*/ 3101009 w 3887152"/>
                <a:gd name="connsiteY6" fmla="*/ 1686766 h 1943280"/>
                <a:gd name="connsiteX7" fmla="*/ 3887152 w 3887152"/>
                <a:gd name="connsiteY7" fmla="*/ 1943280 h 1943280"/>
                <a:gd name="connsiteX0" fmla="*/ 0 w 3887152"/>
                <a:gd name="connsiteY0" fmla="*/ 0 h 1943280"/>
                <a:gd name="connsiteX1" fmla="*/ 69574 w 3887152"/>
                <a:gd name="connsiteY1" fmla="*/ 178905 h 1943280"/>
                <a:gd name="connsiteX2" fmla="*/ 337931 w 3887152"/>
                <a:gd name="connsiteY2" fmla="*/ 457200 h 1943280"/>
                <a:gd name="connsiteX3" fmla="*/ 924339 w 3887152"/>
                <a:gd name="connsiteY3" fmla="*/ 805070 h 1943280"/>
                <a:gd name="connsiteX4" fmla="*/ 1703134 w 3887152"/>
                <a:gd name="connsiteY4" fmla="*/ 1193943 h 1943280"/>
                <a:gd name="connsiteX5" fmla="*/ 2491343 w 3887152"/>
                <a:gd name="connsiteY5" fmla="*/ 1481291 h 1943280"/>
                <a:gd name="connsiteX6" fmla="*/ 3101009 w 3887152"/>
                <a:gd name="connsiteY6" fmla="*/ 1686766 h 1943280"/>
                <a:gd name="connsiteX7" fmla="*/ 3887152 w 3887152"/>
                <a:gd name="connsiteY7" fmla="*/ 1943280 h 1943280"/>
                <a:gd name="connsiteX0" fmla="*/ 0 w 3887152"/>
                <a:gd name="connsiteY0" fmla="*/ 0 h 1943280"/>
                <a:gd name="connsiteX1" fmla="*/ 69574 w 3887152"/>
                <a:gd name="connsiteY1" fmla="*/ 178905 h 1943280"/>
                <a:gd name="connsiteX2" fmla="*/ 337931 w 3887152"/>
                <a:gd name="connsiteY2" fmla="*/ 457200 h 1943280"/>
                <a:gd name="connsiteX3" fmla="*/ 924339 w 3887152"/>
                <a:gd name="connsiteY3" fmla="*/ 805070 h 1943280"/>
                <a:gd name="connsiteX4" fmla="*/ 1104719 w 3887152"/>
                <a:gd name="connsiteY4" fmla="*/ 930046 h 1943280"/>
                <a:gd name="connsiteX5" fmla="*/ 1703134 w 3887152"/>
                <a:gd name="connsiteY5" fmla="*/ 1193943 h 1943280"/>
                <a:gd name="connsiteX6" fmla="*/ 2491343 w 3887152"/>
                <a:gd name="connsiteY6" fmla="*/ 1481291 h 1943280"/>
                <a:gd name="connsiteX7" fmla="*/ 3101009 w 3887152"/>
                <a:gd name="connsiteY7" fmla="*/ 1686766 h 1943280"/>
                <a:gd name="connsiteX8" fmla="*/ 3887152 w 3887152"/>
                <a:gd name="connsiteY8" fmla="*/ 1943280 h 1943280"/>
                <a:gd name="connsiteX0" fmla="*/ 0 w 3887152"/>
                <a:gd name="connsiteY0" fmla="*/ 0 h 1943280"/>
                <a:gd name="connsiteX1" fmla="*/ 69574 w 3887152"/>
                <a:gd name="connsiteY1" fmla="*/ 178905 h 1943280"/>
                <a:gd name="connsiteX2" fmla="*/ 337931 w 3887152"/>
                <a:gd name="connsiteY2" fmla="*/ 457200 h 1943280"/>
                <a:gd name="connsiteX3" fmla="*/ 851222 w 3887152"/>
                <a:gd name="connsiteY3" fmla="*/ 788209 h 1943280"/>
                <a:gd name="connsiteX4" fmla="*/ 924339 w 3887152"/>
                <a:gd name="connsiteY4" fmla="*/ 805070 h 1943280"/>
                <a:gd name="connsiteX5" fmla="*/ 1104719 w 3887152"/>
                <a:gd name="connsiteY5" fmla="*/ 930046 h 1943280"/>
                <a:gd name="connsiteX6" fmla="*/ 1703134 w 3887152"/>
                <a:gd name="connsiteY6" fmla="*/ 1193943 h 1943280"/>
                <a:gd name="connsiteX7" fmla="*/ 2491343 w 3887152"/>
                <a:gd name="connsiteY7" fmla="*/ 1481291 h 1943280"/>
                <a:gd name="connsiteX8" fmla="*/ 3101009 w 3887152"/>
                <a:gd name="connsiteY8" fmla="*/ 1686766 h 1943280"/>
                <a:gd name="connsiteX9" fmla="*/ 3887152 w 3887152"/>
                <a:gd name="connsiteY9" fmla="*/ 1943280 h 1943280"/>
                <a:gd name="connsiteX0" fmla="*/ 0 w 3887152"/>
                <a:gd name="connsiteY0" fmla="*/ 0 h 1943280"/>
                <a:gd name="connsiteX1" fmla="*/ 69574 w 3887152"/>
                <a:gd name="connsiteY1" fmla="*/ 178905 h 1943280"/>
                <a:gd name="connsiteX2" fmla="*/ 337931 w 3887152"/>
                <a:gd name="connsiteY2" fmla="*/ 457200 h 1943280"/>
                <a:gd name="connsiteX3" fmla="*/ 851222 w 3887152"/>
                <a:gd name="connsiteY3" fmla="*/ 788209 h 1943280"/>
                <a:gd name="connsiteX4" fmla="*/ 924339 w 3887152"/>
                <a:gd name="connsiteY4" fmla="*/ 805070 h 1943280"/>
                <a:gd name="connsiteX5" fmla="*/ 1104719 w 3887152"/>
                <a:gd name="connsiteY5" fmla="*/ 930046 h 1943280"/>
                <a:gd name="connsiteX6" fmla="*/ 1703134 w 3887152"/>
                <a:gd name="connsiteY6" fmla="*/ 1193943 h 1943280"/>
                <a:gd name="connsiteX7" fmla="*/ 2491343 w 3887152"/>
                <a:gd name="connsiteY7" fmla="*/ 1481291 h 1943280"/>
                <a:gd name="connsiteX8" fmla="*/ 3101009 w 3887152"/>
                <a:gd name="connsiteY8" fmla="*/ 1686766 h 1943280"/>
                <a:gd name="connsiteX9" fmla="*/ 3887152 w 3887152"/>
                <a:gd name="connsiteY9" fmla="*/ 1943280 h 1943280"/>
                <a:gd name="connsiteX0" fmla="*/ 0 w 3887152"/>
                <a:gd name="connsiteY0" fmla="*/ 0 h 1943280"/>
                <a:gd name="connsiteX1" fmla="*/ 69574 w 3887152"/>
                <a:gd name="connsiteY1" fmla="*/ 178905 h 1943280"/>
                <a:gd name="connsiteX2" fmla="*/ 337931 w 3887152"/>
                <a:gd name="connsiteY2" fmla="*/ 457200 h 1943280"/>
                <a:gd name="connsiteX3" fmla="*/ 851222 w 3887152"/>
                <a:gd name="connsiteY3" fmla="*/ 788209 h 1943280"/>
                <a:gd name="connsiteX4" fmla="*/ 927357 w 3887152"/>
                <a:gd name="connsiteY4" fmla="*/ 844302 h 1943280"/>
                <a:gd name="connsiteX5" fmla="*/ 1104719 w 3887152"/>
                <a:gd name="connsiteY5" fmla="*/ 930046 h 1943280"/>
                <a:gd name="connsiteX6" fmla="*/ 1703134 w 3887152"/>
                <a:gd name="connsiteY6" fmla="*/ 1193943 h 1943280"/>
                <a:gd name="connsiteX7" fmla="*/ 2491343 w 3887152"/>
                <a:gd name="connsiteY7" fmla="*/ 1481291 h 1943280"/>
                <a:gd name="connsiteX8" fmla="*/ 3101009 w 3887152"/>
                <a:gd name="connsiteY8" fmla="*/ 1686766 h 1943280"/>
                <a:gd name="connsiteX9" fmla="*/ 3887152 w 3887152"/>
                <a:gd name="connsiteY9" fmla="*/ 1943280 h 1943280"/>
                <a:gd name="connsiteX0" fmla="*/ 0 w 3887152"/>
                <a:gd name="connsiteY0" fmla="*/ 0 h 1943280"/>
                <a:gd name="connsiteX1" fmla="*/ 69574 w 3887152"/>
                <a:gd name="connsiteY1" fmla="*/ 178905 h 1943280"/>
                <a:gd name="connsiteX2" fmla="*/ 337931 w 3887152"/>
                <a:gd name="connsiteY2" fmla="*/ 457200 h 1943280"/>
                <a:gd name="connsiteX3" fmla="*/ 818026 w 3887152"/>
                <a:gd name="connsiteY3" fmla="*/ 788209 h 1943280"/>
                <a:gd name="connsiteX4" fmla="*/ 927357 w 3887152"/>
                <a:gd name="connsiteY4" fmla="*/ 844302 h 1943280"/>
                <a:gd name="connsiteX5" fmla="*/ 1104719 w 3887152"/>
                <a:gd name="connsiteY5" fmla="*/ 930046 h 1943280"/>
                <a:gd name="connsiteX6" fmla="*/ 1703134 w 3887152"/>
                <a:gd name="connsiteY6" fmla="*/ 1193943 h 1943280"/>
                <a:gd name="connsiteX7" fmla="*/ 2491343 w 3887152"/>
                <a:gd name="connsiteY7" fmla="*/ 1481291 h 1943280"/>
                <a:gd name="connsiteX8" fmla="*/ 3101009 w 3887152"/>
                <a:gd name="connsiteY8" fmla="*/ 1686766 h 1943280"/>
                <a:gd name="connsiteX9" fmla="*/ 3887152 w 3887152"/>
                <a:gd name="connsiteY9" fmla="*/ 1943280 h 1943280"/>
                <a:gd name="connsiteX0" fmla="*/ 0 w 3887152"/>
                <a:gd name="connsiteY0" fmla="*/ 0 h 1943280"/>
                <a:gd name="connsiteX1" fmla="*/ 69574 w 3887152"/>
                <a:gd name="connsiteY1" fmla="*/ 178905 h 1943280"/>
                <a:gd name="connsiteX2" fmla="*/ 337931 w 3887152"/>
                <a:gd name="connsiteY2" fmla="*/ 490396 h 1943280"/>
                <a:gd name="connsiteX3" fmla="*/ 818026 w 3887152"/>
                <a:gd name="connsiteY3" fmla="*/ 788209 h 1943280"/>
                <a:gd name="connsiteX4" fmla="*/ 927357 w 3887152"/>
                <a:gd name="connsiteY4" fmla="*/ 844302 h 1943280"/>
                <a:gd name="connsiteX5" fmla="*/ 1104719 w 3887152"/>
                <a:gd name="connsiteY5" fmla="*/ 930046 h 1943280"/>
                <a:gd name="connsiteX6" fmla="*/ 1703134 w 3887152"/>
                <a:gd name="connsiteY6" fmla="*/ 1193943 h 1943280"/>
                <a:gd name="connsiteX7" fmla="*/ 2491343 w 3887152"/>
                <a:gd name="connsiteY7" fmla="*/ 1481291 h 1943280"/>
                <a:gd name="connsiteX8" fmla="*/ 3101009 w 3887152"/>
                <a:gd name="connsiteY8" fmla="*/ 1686766 h 1943280"/>
                <a:gd name="connsiteX9" fmla="*/ 3887152 w 3887152"/>
                <a:gd name="connsiteY9" fmla="*/ 1943280 h 1943280"/>
                <a:gd name="connsiteX0" fmla="*/ 47105 w 3934257"/>
                <a:gd name="connsiteY0" fmla="*/ 0 h 1943280"/>
                <a:gd name="connsiteX1" fmla="*/ 56322 w 3934257"/>
                <a:gd name="connsiteY1" fmla="*/ 178905 h 1943280"/>
                <a:gd name="connsiteX2" fmla="*/ 385036 w 3934257"/>
                <a:gd name="connsiteY2" fmla="*/ 490396 h 1943280"/>
                <a:gd name="connsiteX3" fmla="*/ 865131 w 3934257"/>
                <a:gd name="connsiteY3" fmla="*/ 788209 h 1943280"/>
                <a:gd name="connsiteX4" fmla="*/ 974462 w 3934257"/>
                <a:gd name="connsiteY4" fmla="*/ 844302 h 1943280"/>
                <a:gd name="connsiteX5" fmla="*/ 1151824 w 3934257"/>
                <a:gd name="connsiteY5" fmla="*/ 930046 h 1943280"/>
                <a:gd name="connsiteX6" fmla="*/ 1750239 w 3934257"/>
                <a:gd name="connsiteY6" fmla="*/ 1193943 h 1943280"/>
                <a:gd name="connsiteX7" fmla="*/ 2538448 w 3934257"/>
                <a:gd name="connsiteY7" fmla="*/ 1481291 h 1943280"/>
                <a:gd name="connsiteX8" fmla="*/ 3148114 w 3934257"/>
                <a:gd name="connsiteY8" fmla="*/ 1686766 h 1943280"/>
                <a:gd name="connsiteX9" fmla="*/ 3934257 w 3934257"/>
                <a:gd name="connsiteY9" fmla="*/ 1943280 h 1943280"/>
                <a:gd name="connsiteX0" fmla="*/ 85838 w 3972990"/>
                <a:gd name="connsiteY0" fmla="*/ 41331 h 1984611"/>
                <a:gd name="connsiteX1" fmla="*/ 1536 w 3972990"/>
                <a:gd name="connsiteY1" fmla="*/ 29817 h 1984611"/>
                <a:gd name="connsiteX2" fmla="*/ 95055 w 3972990"/>
                <a:gd name="connsiteY2" fmla="*/ 220236 h 1984611"/>
                <a:gd name="connsiteX3" fmla="*/ 423769 w 3972990"/>
                <a:gd name="connsiteY3" fmla="*/ 531727 h 1984611"/>
                <a:gd name="connsiteX4" fmla="*/ 903864 w 3972990"/>
                <a:gd name="connsiteY4" fmla="*/ 829540 h 1984611"/>
                <a:gd name="connsiteX5" fmla="*/ 1013195 w 3972990"/>
                <a:gd name="connsiteY5" fmla="*/ 885633 h 1984611"/>
                <a:gd name="connsiteX6" fmla="*/ 1190557 w 3972990"/>
                <a:gd name="connsiteY6" fmla="*/ 971377 h 1984611"/>
                <a:gd name="connsiteX7" fmla="*/ 1788972 w 3972990"/>
                <a:gd name="connsiteY7" fmla="*/ 1235274 h 1984611"/>
                <a:gd name="connsiteX8" fmla="*/ 2577181 w 3972990"/>
                <a:gd name="connsiteY8" fmla="*/ 1522622 h 1984611"/>
                <a:gd name="connsiteX9" fmla="*/ 3186847 w 3972990"/>
                <a:gd name="connsiteY9" fmla="*/ 1728097 h 1984611"/>
                <a:gd name="connsiteX10" fmla="*/ 3972990 w 3972990"/>
                <a:gd name="connsiteY10" fmla="*/ 1984611 h 1984611"/>
                <a:gd name="connsiteX0" fmla="*/ 0 w 3971454"/>
                <a:gd name="connsiteY0" fmla="*/ 0 h 1954794"/>
                <a:gd name="connsiteX1" fmla="*/ 93519 w 3971454"/>
                <a:gd name="connsiteY1" fmla="*/ 190419 h 1954794"/>
                <a:gd name="connsiteX2" fmla="*/ 422233 w 3971454"/>
                <a:gd name="connsiteY2" fmla="*/ 501910 h 1954794"/>
                <a:gd name="connsiteX3" fmla="*/ 902328 w 3971454"/>
                <a:gd name="connsiteY3" fmla="*/ 799723 h 1954794"/>
                <a:gd name="connsiteX4" fmla="*/ 1011659 w 3971454"/>
                <a:gd name="connsiteY4" fmla="*/ 855816 h 1954794"/>
                <a:gd name="connsiteX5" fmla="*/ 1189021 w 3971454"/>
                <a:gd name="connsiteY5" fmla="*/ 941560 h 1954794"/>
                <a:gd name="connsiteX6" fmla="*/ 1787436 w 3971454"/>
                <a:gd name="connsiteY6" fmla="*/ 1205457 h 1954794"/>
                <a:gd name="connsiteX7" fmla="*/ 2575645 w 3971454"/>
                <a:gd name="connsiteY7" fmla="*/ 1492805 h 1954794"/>
                <a:gd name="connsiteX8" fmla="*/ 3185311 w 3971454"/>
                <a:gd name="connsiteY8" fmla="*/ 1698280 h 1954794"/>
                <a:gd name="connsiteX9" fmla="*/ 3971454 w 3971454"/>
                <a:gd name="connsiteY9" fmla="*/ 1954794 h 1954794"/>
                <a:gd name="connsiteX0" fmla="*/ 0 w 3971454"/>
                <a:gd name="connsiteY0" fmla="*/ 0 h 1954794"/>
                <a:gd name="connsiteX1" fmla="*/ 93519 w 3971454"/>
                <a:gd name="connsiteY1" fmla="*/ 190419 h 1954794"/>
                <a:gd name="connsiteX2" fmla="*/ 422233 w 3971454"/>
                <a:gd name="connsiteY2" fmla="*/ 501910 h 1954794"/>
                <a:gd name="connsiteX3" fmla="*/ 1011659 w 3971454"/>
                <a:gd name="connsiteY3" fmla="*/ 855816 h 1954794"/>
                <a:gd name="connsiteX4" fmla="*/ 1189021 w 3971454"/>
                <a:gd name="connsiteY4" fmla="*/ 941560 h 1954794"/>
                <a:gd name="connsiteX5" fmla="*/ 1787436 w 3971454"/>
                <a:gd name="connsiteY5" fmla="*/ 1205457 h 1954794"/>
                <a:gd name="connsiteX6" fmla="*/ 2575645 w 3971454"/>
                <a:gd name="connsiteY6" fmla="*/ 1492805 h 1954794"/>
                <a:gd name="connsiteX7" fmla="*/ 3185311 w 3971454"/>
                <a:gd name="connsiteY7" fmla="*/ 1698280 h 1954794"/>
                <a:gd name="connsiteX8" fmla="*/ 3971454 w 3971454"/>
                <a:gd name="connsiteY8" fmla="*/ 1954794 h 1954794"/>
                <a:gd name="connsiteX0" fmla="*/ 0 w 3971454"/>
                <a:gd name="connsiteY0" fmla="*/ 0 h 1954794"/>
                <a:gd name="connsiteX1" fmla="*/ 93519 w 3971454"/>
                <a:gd name="connsiteY1" fmla="*/ 190419 h 1954794"/>
                <a:gd name="connsiteX2" fmla="*/ 416197 w 3971454"/>
                <a:gd name="connsiteY2" fmla="*/ 510963 h 1954794"/>
                <a:gd name="connsiteX3" fmla="*/ 1011659 w 3971454"/>
                <a:gd name="connsiteY3" fmla="*/ 855816 h 1954794"/>
                <a:gd name="connsiteX4" fmla="*/ 1189021 w 3971454"/>
                <a:gd name="connsiteY4" fmla="*/ 941560 h 1954794"/>
                <a:gd name="connsiteX5" fmla="*/ 1787436 w 3971454"/>
                <a:gd name="connsiteY5" fmla="*/ 1205457 h 1954794"/>
                <a:gd name="connsiteX6" fmla="*/ 2575645 w 3971454"/>
                <a:gd name="connsiteY6" fmla="*/ 1492805 h 1954794"/>
                <a:gd name="connsiteX7" fmla="*/ 3185311 w 3971454"/>
                <a:gd name="connsiteY7" fmla="*/ 1698280 h 1954794"/>
                <a:gd name="connsiteX8" fmla="*/ 3971454 w 3971454"/>
                <a:gd name="connsiteY8" fmla="*/ 1954794 h 1954794"/>
                <a:gd name="connsiteX0" fmla="*/ 0 w 3971454"/>
                <a:gd name="connsiteY0" fmla="*/ 0 h 1954794"/>
                <a:gd name="connsiteX1" fmla="*/ 93519 w 3971454"/>
                <a:gd name="connsiteY1" fmla="*/ 190419 h 1954794"/>
                <a:gd name="connsiteX2" fmla="*/ 416197 w 3971454"/>
                <a:gd name="connsiteY2" fmla="*/ 510963 h 1954794"/>
                <a:gd name="connsiteX3" fmla="*/ 1011659 w 3971454"/>
                <a:gd name="connsiteY3" fmla="*/ 855816 h 1954794"/>
                <a:gd name="connsiteX4" fmla="*/ 1189021 w 3971454"/>
                <a:gd name="connsiteY4" fmla="*/ 941560 h 1954794"/>
                <a:gd name="connsiteX5" fmla="*/ 1787436 w 3971454"/>
                <a:gd name="connsiteY5" fmla="*/ 1205457 h 1954794"/>
                <a:gd name="connsiteX6" fmla="*/ 2575645 w 3971454"/>
                <a:gd name="connsiteY6" fmla="*/ 1492805 h 1954794"/>
                <a:gd name="connsiteX7" fmla="*/ 3185311 w 3971454"/>
                <a:gd name="connsiteY7" fmla="*/ 1698280 h 1954794"/>
                <a:gd name="connsiteX8" fmla="*/ 3971454 w 3971454"/>
                <a:gd name="connsiteY8" fmla="*/ 1954794 h 1954794"/>
                <a:gd name="connsiteX0" fmla="*/ 0 w 3971454"/>
                <a:gd name="connsiteY0" fmla="*/ 0 h 1954794"/>
                <a:gd name="connsiteX1" fmla="*/ 93519 w 3971454"/>
                <a:gd name="connsiteY1" fmla="*/ 190419 h 1954794"/>
                <a:gd name="connsiteX2" fmla="*/ 416197 w 3971454"/>
                <a:gd name="connsiteY2" fmla="*/ 510963 h 1954794"/>
                <a:gd name="connsiteX3" fmla="*/ 1011659 w 3971454"/>
                <a:gd name="connsiteY3" fmla="*/ 855816 h 1954794"/>
                <a:gd name="connsiteX4" fmla="*/ 1189021 w 3971454"/>
                <a:gd name="connsiteY4" fmla="*/ 941560 h 1954794"/>
                <a:gd name="connsiteX5" fmla="*/ 1787436 w 3971454"/>
                <a:gd name="connsiteY5" fmla="*/ 1205457 h 1954794"/>
                <a:gd name="connsiteX6" fmla="*/ 2575645 w 3971454"/>
                <a:gd name="connsiteY6" fmla="*/ 1492805 h 1954794"/>
                <a:gd name="connsiteX7" fmla="*/ 3185311 w 3971454"/>
                <a:gd name="connsiteY7" fmla="*/ 1698280 h 1954794"/>
                <a:gd name="connsiteX8" fmla="*/ 3971454 w 3971454"/>
                <a:gd name="connsiteY8" fmla="*/ 1954794 h 1954794"/>
                <a:gd name="connsiteX0" fmla="*/ 0 w 3971454"/>
                <a:gd name="connsiteY0" fmla="*/ 0 h 1936687"/>
                <a:gd name="connsiteX1" fmla="*/ 93519 w 3971454"/>
                <a:gd name="connsiteY1" fmla="*/ 190419 h 1936687"/>
                <a:gd name="connsiteX2" fmla="*/ 416197 w 3971454"/>
                <a:gd name="connsiteY2" fmla="*/ 510963 h 1936687"/>
                <a:gd name="connsiteX3" fmla="*/ 1011659 w 3971454"/>
                <a:gd name="connsiteY3" fmla="*/ 855816 h 1936687"/>
                <a:gd name="connsiteX4" fmla="*/ 1189021 w 3971454"/>
                <a:gd name="connsiteY4" fmla="*/ 941560 h 1936687"/>
                <a:gd name="connsiteX5" fmla="*/ 1787436 w 3971454"/>
                <a:gd name="connsiteY5" fmla="*/ 1205457 h 1936687"/>
                <a:gd name="connsiteX6" fmla="*/ 2575645 w 3971454"/>
                <a:gd name="connsiteY6" fmla="*/ 1492805 h 1936687"/>
                <a:gd name="connsiteX7" fmla="*/ 3185311 w 3971454"/>
                <a:gd name="connsiteY7" fmla="*/ 1698280 h 1936687"/>
                <a:gd name="connsiteX8" fmla="*/ 3971454 w 3971454"/>
                <a:gd name="connsiteY8" fmla="*/ 1936687 h 1936687"/>
                <a:gd name="connsiteX0" fmla="*/ 0 w 3971454"/>
                <a:gd name="connsiteY0" fmla="*/ 0 h 1936687"/>
                <a:gd name="connsiteX1" fmla="*/ 93519 w 3971454"/>
                <a:gd name="connsiteY1" fmla="*/ 190419 h 1936687"/>
                <a:gd name="connsiteX2" fmla="*/ 416197 w 3971454"/>
                <a:gd name="connsiteY2" fmla="*/ 510963 h 1936687"/>
                <a:gd name="connsiteX3" fmla="*/ 1011659 w 3971454"/>
                <a:gd name="connsiteY3" fmla="*/ 855816 h 1936687"/>
                <a:gd name="connsiteX4" fmla="*/ 1189021 w 3971454"/>
                <a:gd name="connsiteY4" fmla="*/ 941560 h 1936687"/>
                <a:gd name="connsiteX5" fmla="*/ 1787436 w 3971454"/>
                <a:gd name="connsiteY5" fmla="*/ 1205457 h 1936687"/>
                <a:gd name="connsiteX6" fmla="*/ 2575645 w 3971454"/>
                <a:gd name="connsiteY6" fmla="*/ 1492805 h 1936687"/>
                <a:gd name="connsiteX7" fmla="*/ 3185311 w 3971454"/>
                <a:gd name="connsiteY7" fmla="*/ 1698280 h 1936687"/>
                <a:gd name="connsiteX8" fmla="*/ 3971454 w 3971454"/>
                <a:gd name="connsiteY8" fmla="*/ 1936687 h 193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71454" h="1936687">
                  <a:moveTo>
                    <a:pt x="0" y="0"/>
                  </a:moveTo>
                  <a:cubicBezTo>
                    <a:pt x="1536" y="29817"/>
                    <a:pt x="24153" y="105259"/>
                    <a:pt x="93519" y="190419"/>
                  </a:cubicBezTo>
                  <a:cubicBezTo>
                    <a:pt x="162885" y="275579"/>
                    <a:pt x="263174" y="400064"/>
                    <a:pt x="416197" y="510963"/>
                  </a:cubicBezTo>
                  <a:cubicBezTo>
                    <a:pt x="569220" y="621862"/>
                    <a:pt x="882855" y="793104"/>
                    <a:pt x="1011659" y="855816"/>
                  </a:cubicBezTo>
                  <a:cubicBezTo>
                    <a:pt x="1140463" y="915511"/>
                    <a:pt x="1059725" y="883287"/>
                    <a:pt x="1189021" y="941560"/>
                  </a:cubicBezTo>
                  <a:cubicBezTo>
                    <a:pt x="1318317" y="999833"/>
                    <a:pt x="1556332" y="1113583"/>
                    <a:pt x="1787436" y="1205457"/>
                  </a:cubicBezTo>
                  <a:cubicBezTo>
                    <a:pt x="2018540" y="1297331"/>
                    <a:pt x="2348702" y="1412177"/>
                    <a:pt x="2575645" y="1492805"/>
                  </a:cubicBezTo>
                  <a:cubicBezTo>
                    <a:pt x="2767802" y="1561296"/>
                    <a:pt x="3032386" y="1644877"/>
                    <a:pt x="3185311" y="1698280"/>
                  </a:cubicBezTo>
                  <a:cubicBezTo>
                    <a:pt x="3327652" y="1748577"/>
                    <a:pt x="3711418" y="1871300"/>
                    <a:pt x="3971454" y="1936687"/>
                  </a:cubicBezTo>
                </a:path>
              </a:pathLst>
            </a:cu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1676400" y="1219200"/>
            <a:ext cx="5791200" cy="533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Profiles of the Axial Velocity </a:t>
            </a:r>
            <a:r>
              <a:rPr lang="en-US" i="1" dirty="0" smtClean="0">
                <a:latin typeface="Times New Roman"/>
                <a:cs typeface="Times New Roman"/>
              </a:rPr>
              <a:t>w</a:t>
            </a:r>
            <a:r>
              <a:rPr lang="en-US" dirty="0" smtClean="0">
                <a:latin typeface="Times New Roman"/>
                <a:cs typeface="Times New Roman"/>
              </a:rPr>
              <a:t>(</a:t>
            </a:r>
            <a:r>
              <a:rPr lang="en-US" i="1" dirty="0" smtClean="0">
                <a:latin typeface="Times New Roman"/>
                <a:cs typeface="Times New Roman"/>
              </a:rPr>
              <a:t>x</a:t>
            </a:r>
            <a:r>
              <a:rPr lang="en-US" dirty="0" smtClean="0">
                <a:latin typeface="Times New Roman"/>
                <a:cs typeface="Times New Roman"/>
              </a:rPr>
              <a:t>,</a:t>
            </a:r>
            <a:r>
              <a:rPr lang="el-GR" i="1" dirty="0" smtClean="0">
                <a:latin typeface="Times New Roman"/>
                <a:cs typeface="Times New Roman"/>
              </a:rPr>
              <a:t>ζ</a:t>
            </a:r>
            <a:r>
              <a:rPr lang="el-GR" dirty="0" smtClean="0">
                <a:latin typeface="Times New Roman"/>
                <a:cs typeface="Times New Roman"/>
              </a:rPr>
              <a:t>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at Ten Streamwise Stations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EA1045-2B50-4025-A1A9-61D166514A6B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5" name="Group 35"/>
          <p:cNvGrpSpPr/>
          <p:nvPr/>
        </p:nvGrpSpPr>
        <p:grpSpPr>
          <a:xfrm>
            <a:off x="1842446" y="1222375"/>
            <a:ext cx="5435217" cy="5273057"/>
            <a:chOff x="1443887" y="1352485"/>
            <a:chExt cx="3720520" cy="3609518"/>
          </a:xfrm>
        </p:grpSpPr>
        <p:pic>
          <p:nvPicPr>
            <p:cNvPr id="21" name="Picture 20" descr="fig7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6807" y="1442807"/>
              <a:ext cx="3657600" cy="3444240"/>
            </a:xfrm>
            <a:prstGeom prst="rect">
              <a:avLst/>
            </a:prstGeom>
          </p:spPr>
        </p:pic>
        <p:sp>
          <p:nvSpPr>
            <p:cNvPr id="22" name="Text Box 26"/>
            <p:cNvSpPr txBox="1">
              <a:spLocks noChangeArrowheads="1"/>
            </p:cNvSpPr>
            <p:nvPr/>
          </p:nvSpPr>
          <p:spPr bwMode="auto">
            <a:xfrm>
              <a:off x="2900901" y="4327970"/>
              <a:ext cx="175566" cy="168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600" dirty="0" smtClean="0">
                  <a:latin typeface="Times New Roman"/>
                  <a:cs typeface="Times New Roman"/>
                </a:rPr>
                <a:t>0.5</a:t>
              </a:r>
              <a:endParaRPr lang="en-US" sz="16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 Box 26"/>
            <p:cNvSpPr txBox="1">
              <a:spLocks noChangeArrowheads="1"/>
            </p:cNvSpPr>
            <p:nvPr/>
          </p:nvSpPr>
          <p:spPr bwMode="auto">
            <a:xfrm>
              <a:off x="1682397" y="3851721"/>
              <a:ext cx="175566" cy="168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600" dirty="0" smtClean="0">
                  <a:latin typeface="Times New Roman"/>
                  <a:cs typeface="Times New Roman"/>
                </a:rPr>
                <a:t>0.0</a:t>
              </a:r>
              <a:endParaRPr lang="en-US" sz="16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 Box 26"/>
            <p:cNvSpPr txBox="1">
              <a:spLocks noChangeArrowheads="1"/>
            </p:cNvSpPr>
            <p:nvPr/>
          </p:nvSpPr>
          <p:spPr bwMode="auto">
            <a:xfrm>
              <a:off x="4151679" y="4793460"/>
              <a:ext cx="175566" cy="168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600" dirty="0" smtClean="0">
                  <a:latin typeface="Times New Roman"/>
                  <a:cs typeface="Times New Roman"/>
                </a:rPr>
                <a:t>1.0</a:t>
              </a:r>
              <a:endParaRPr lang="en-US" sz="16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 Box 26"/>
            <p:cNvSpPr txBox="1">
              <a:spLocks noChangeArrowheads="1"/>
            </p:cNvSpPr>
            <p:nvPr/>
          </p:nvSpPr>
          <p:spPr bwMode="auto">
            <a:xfrm>
              <a:off x="1729744" y="3677445"/>
              <a:ext cx="70532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600" dirty="0" smtClean="0">
                  <a:latin typeface="Times New Roman"/>
                  <a:cs typeface="Times New Roman"/>
                </a:rPr>
                <a:t>0</a:t>
              </a:r>
              <a:endParaRPr lang="en-US" sz="16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 Box 26"/>
            <p:cNvSpPr txBox="1">
              <a:spLocks noChangeArrowheads="1"/>
            </p:cNvSpPr>
            <p:nvPr/>
          </p:nvSpPr>
          <p:spPr bwMode="auto">
            <a:xfrm>
              <a:off x="2630374" y="1352485"/>
              <a:ext cx="70532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600" dirty="0" smtClean="0">
                  <a:latin typeface="Times New Roman"/>
                  <a:cs typeface="Times New Roman"/>
                </a:rPr>
                <a:t>0</a:t>
              </a:r>
              <a:endParaRPr lang="en-US" sz="16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 Box 26"/>
            <p:cNvSpPr txBox="1">
              <a:spLocks noChangeArrowheads="1"/>
            </p:cNvSpPr>
            <p:nvPr/>
          </p:nvSpPr>
          <p:spPr bwMode="auto">
            <a:xfrm>
              <a:off x="2233241" y="1644990"/>
              <a:ext cx="150682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600" dirty="0" smtClean="0">
                  <a:latin typeface="Times New Roman"/>
                  <a:cs typeface="Times New Roman"/>
                </a:rPr>
                <a:t>−1</a:t>
              </a:r>
              <a:endParaRPr lang="en-US" sz="16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 Box 26"/>
            <p:cNvSpPr txBox="1">
              <a:spLocks noChangeArrowheads="1"/>
            </p:cNvSpPr>
            <p:nvPr/>
          </p:nvSpPr>
          <p:spPr bwMode="auto">
            <a:xfrm>
              <a:off x="1823283" y="1937496"/>
              <a:ext cx="150682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600" dirty="0" smtClean="0">
                  <a:latin typeface="Times New Roman"/>
                  <a:cs typeface="Times New Roman"/>
                </a:rPr>
                <a:t>−2</a:t>
              </a:r>
              <a:endParaRPr lang="en-US" sz="16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 Box 26"/>
            <p:cNvSpPr txBox="1">
              <a:spLocks noChangeArrowheads="1"/>
            </p:cNvSpPr>
            <p:nvPr/>
          </p:nvSpPr>
          <p:spPr bwMode="auto">
            <a:xfrm>
              <a:off x="1678121" y="3347195"/>
              <a:ext cx="70226" cy="168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600" dirty="0" smtClean="0">
                  <a:latin typeface="Times New Roman"/>
                  <a:cs typeface="Times New Roman"/>
                </a:rPr>
                <a:t>2</a:t>
              </a:r>
              <a:endParaRPr lang="en-US" sz="16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 Box 26"/>
            <p:cNvSpPr txBox="1">
              <a:spLocks noChangeArrowheads="1"/>
            </p:cNvSpPr>
            <p:nvPr/>
          </p:nvSpPr>
          <p:spPr bwMode="auto">
            <a:xfrm>
              <a:off x="1629882" y="3031102"/>
              <a:ext cx="70226" cy="168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600" dirty="0" smtClean="0">
                  <a:latin typeface="Times New Roman"/>
                  <a:cs typeface="Times New Roman"/>
                </a:rPr>
                <a:t>4</a:t>
              </a:r>
              <a:endParaRPr lang="en-US" sz="16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 Box 26"/>
            <p:cNvSpPr txBox="1">
              <a:spLocks noChangeArrowheads="1"/>
            </p:cNvSpPr>
            <p:nvPr/>
          </p:nvSpPr>
          <p:spPr bwMode="auto">
            <a:xfrm>
              <a:off x="1595532" y="2715009"/>
              <a:ext cx="70226" cy="168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600" dirty="0" smtClean="0">
                  <a:latin typeface="Times New Roman"/>
                  <a:cs typeface="Times New Roman"/>
                </a:rPr>
                <a:t>6</a:t>
              </a:r>
              <a:endParaRPr lang="en-US" sz="16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 Box 26"/>
            <p:cNvSpPr txBox="1">
              <a:spLocks noChangeArrowheads="1"/>
            </p:cNvSpPr>
            <p:nvPr/>
          </p:nvSpPr>
          <p:spPr bwMode="auto">
            <a:xfrm>
              <a:off x="1547294" y="2398915"/>
              <a:ext cx="70226" cy="168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600" dirty="0" smtClean="0">
                  <a:latin typeface="Times New Roman"/>
                  <a:cs typeface="Times New Roman"/>
                </a:rPr>
                <a:t>8</a:t>
              </a:r>
              <a:endParaRPr lang="en-US" sz="16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Text Box 26"/>
            <p:cNvSpPr txBox="1">
              <a:spLocks noChangeArrowheads="1"/>
            </p:cNvSpPr>
            <p:nvPr/>
          </p:nvSpPr>
          <p:spPr bwMode="auto">
            <a:xfrm>
              <a:off x="2823832" y="4434469"/>
              <a:ext cx="62546" cy="168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600" i="1" dirty="0" smtClean="0">
                  <a:latin typeface="Times New Roman"/>
                  <a:cs typeface="Times New Roman"/>
                </a:rPr>
                <a:t>x</a:t>
              </a:r>
              <a:endParaRPr lang="en-US" sz="1600" i="1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 Box 26"/>
            <p:cNvSpPr txBox="1">
              <a:spLocks noChangeArrowheads="1"/>
            </p:cNvSpPr>
            <p:nvPr/>
          </p:nvSpPr>
          <p:spPr bwMode="auto">
            <a:xfrm>
              <a:off x="1809433" y="1586199"/>
              <a:ext cx="343043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600" i="1" dirty="0" smtClean="0">
                  <a:latin typeface="Times New Roman"/>
                  <a:cs typeface="Times New Roman"/>
                </a:rPr>
                <a:t>w</a:t>
              </a:r>
              <a:r>
                <a:rPr lang="en-US" sz="1600" dirty="0" smtClean="0">
                  <a:latin typeface="Times New Roman"/>
                  <a:cs typeface="Times New Roman"/>
                </a:rPr>
                <a:t>(</a:t>
              </a:r>
              <a:r>
                <a:rPr lang="en-US" sz="1600" i="1" dirty="0" smtClean="0">
                  <a:latin typeface="Times New Roman"/>
                  <a:cs typeface="Times New Roman"/>
                </a:rPr>
                <a:t>x</a:t>
              </a:r>
              <a:r>
                <a:rPr lang="en-US" sz="1600" dirty="0" smtClean="0">
                  <a:latin typeface="Times New Roman"/>
                  <a:cs typeface="Times New Roman"/>
                </a:rPr>
                <a:t>,</a:t>
              </a:r>
              <a:r>
                <a:rPr lang="el-GR" sz="1600" i="1" dirty="0" smtClean="0">
                  <a:latin typeface="Times New Roman"/>
                  <a:cs typeface="Times New Roman"/>
                </a:rPr>
                <a:t>ζ</a:t>
              </a:r>
              <a:r>
                <a:rPr lang="el-GR" sz="1600" dirty="0" smtClean="0">
                  <a:latin typeface="Times New Roman"/>
                  <a:cs typeface="Times New Roman"/>
                </a:rPr>
                <a:t>)</a:t>
              </a:r>
              <a:endParaRPr lang="en-US" sz="16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Text Box 26"/>
            <p:cNvSpPr txBox="1">
              <a:spLocks noChangeArrowheads="1"/>
            </p:cNvSpPr>
            <p:nvPr/>
          </p:nvSpPr>
          <p:spPr bwMode="auto">
            <a:xfrm>
              <a:off x="1443887" y="3057156"/>
              <a:ext cx="57059" cy="168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l-GR" sz="1600" i="1" dirty="0" smtClean="0">
                  <a:latin typeface="Times New Roman"/>
                  <a:cs typeface="Times New Roman"/>
                </a:rPr>
                <a:t>ζ</a:t>
              </a:r>
              <a:endParaRPr lang="en-US" sz="1600" baseline="-250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524000" y="1143000"/>
            <a:ext cx="6096000" cy="541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204782"/>
            <a:ext cx="5681663" cy="521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Profiles of the Radial Influx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</a:t>
            </a:r>
            <a:r>
              <a:rPr lang="en-US" sz="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ζ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at Nine Streamwise Stations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EEA1045-2B50-4025-A1A9-61D166514A6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6" name="Text Box 26"/>
          <p:cNvSpPr txBox="1">
            <a:spLocks noChangeArrowheads="1"/>
          </p:cNvSpPr>
          <p:nvPr/>
        </p:nvSpPr>
        <p:spPr bwMode="auto">
          <a:xfrm>
            <a:off x="3325877" y="5394522"/>
            <a:ext cx="25648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 smtClean="0">
                <a:latin typeface="Times New Roman"/>
                <a:cs typeface="Times New Roman"/>
              </a:rPr>
              <a:t>0.5</a:t>
            </a:r>
            <a:endParaRPr lang="en-US" sz="16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26"/>
          <p:cNvSpPr txBox="1">
            <a:spLocks noChangeArrowheads="1"/>
          </p:cNvSpPr>
          <p:nvPr/>
        </p:nvSpPr>
        <p:spPr bwMode="auto">
          <a:xfrm>
            <a:off x="1643561" y="4589937"/>
            <a:ext cx="25648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 smtClean="0">
                <a:latin typeface="Times New Roman"/>
                <a:cs typeface="Times New Roman"/>
              </a:rPr>
              <a:t>0.0</a:t>
            </a:r>
            <a:endParaRPr lang="en-US" sz="16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5055122" y="6167760"/>
            <a:ext cx="25648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 smtClean="0">
                <a:latin typeface="Times New Roman"/>
                <a:cs typeface="Times New Roman"/>
              </a:rPr>
              <a:t>1.0</a:t>
            </a:r>
            <a:endParaRPr lang="en-US" sz="16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26"/>
          <p:cNvSpPr txBox="1">
            <a:spLocks noChangeArrowheads="1"/>
          </p:cNvSpPr>
          <p:nvPr/>
        </p:nvSpPr>
        <p:spPr bwMode="auto">
          <a:xfrm>
            <a:off x="5456249" y="6136413"/>
            <a:ext cx="37189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 smtClean="0">
                <a:latin typeface="Times New Roman"/>
                <a:cs typeface="Times New Roman"/>
              </a:rPr>
              <a:t>−0.6</a:t>
            </a:r>
            <a:endParaRPr lang="en-US" sz="16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26"/>
          <p:cNvSpPr txBox="1">
            <a:spLocks noChangeArrowheads="1"/>
          </p:cNvSpPr>
          <p:nvPr/>
        </p:nvSpPr>
        <p:spPr bwMode="auto">
          <a:xfrm>
            <a:off x="5964774" y="5704514"/>
            <a:ext cx="37189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 smtClean="0">
                <a:latin typeface="Times New Roman"/>
                <a:cs typeface="Times New Roman"/>
              </a:rPr>
              <a:t>−0.4</a:t>
            </a:r>
            <a:endParaRPr lang="en-US" sz="16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26"/>
          <p:cNvSpPr txBox="1">
            <a:spLocks noChangeArrowheads="1"/>
          </p:cNvSpPr>
          <p:nvPr/>
        </p:nvSpPr>
        <p:spPr bwMode="auto">
          <a:xfrm>
            <a:off x="6473302" y="5272614"/>
            <a:ext cx="37189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 smtClean="0">
                <a:latin typeface="Times New Roman"/>
                <a:cs typeface="Times New Roman"/>
              </a:rPr>
              <a:t>−0.2</a:t>
            </a:r>
            <a:endParaRPr lang="en-US" sz="16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7041170" y="4840717"/>
            <a:ext cx="25648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 smtClean="0">
                <a:latin typeface="Times New Roman"/>
                <a:cs typeface="Times New Roman"/>
              </a:rPr>
              <a:t>0.0</a:t>
            </a:r>
            <a:endParaRPr lang="en-US" sz="16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26"/>
          <p:cNvSpPr txBox="1">
            <a:spLocks noChangeArrowheads="1"/>
          </p:cNvSpPr>
          <p:nvPr/>
        </p:nvSpPr>
        <p:spPr bwMode="auto">
          <a:xfrm>
            <a:off x="7168032" y="4182419"/>
            <a:ext cx="10259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 smtClean="0">
                <a:latin typeface="Times New Roman"/>
                <a:cs typeface="Times New Roman"/>
              </a:rPr>
              <a:t>2</a:t>
            </a:r>
            <a:endParaRPr lang="en-US" sz="16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26"/>
          <p:cNvSpPr txBox="1">
            <a:spLocks noChangeArrowheads="1"/>
          </p:cNvSpPr>
          <p:nvPr/>
        </p:nvSpPr>
        <p:spPr bwMode="auto">
          <a:xfrm>
            <a:off x="7199379" y="3649511"/>
            <a:ext cx="10259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 smtClean="0">
                <a:latin typeface="Times New Roman"/>
                <a:cs typeface="Times New Roman"/>
              </a:rPr>
              <a:t>4</a:t>
            </a:r>
            <a:endParaRPr lang="en-US" sz="16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26"/>
          <p:cNvSpPr txBox="1">
            <a:spLocks noChangeArrowheads="1"/>
          </p:cNvSpPr>
          <p:nvPr/>
        </p:nvSpPr>
        <p:spPr bwMode="auto">
          <a:xfrm>
            <a:off x="7230726" y="3095705"/>
            <a:ext cx="10259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 smtClean="0">
                <a:latin typeface="Times New Roman"/>
                <a:cs typeface="Times New Roman"/>
              </a:rPr>
              <a:t>6</a:t>
            </a:r>
            <a:endParaRPr lang="en-US" sz="16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26"/>
          <p:cNvSpPr txBox="1">
            <a:spLocks noChangeArrowheads="1"/>
          </p:cNvSpPr>
          <p:nvPr/>
        </p:nvSpPr>
        <p:spPr bwMode="auto">
          <a:xfrm>
            <a:off x="7251624" y="2510552"/>
            <a:ext cx="10259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 smtClean="0">
                <a:latin typeface="Times New Roman"/>
                <a:cs typeface="Times New Roman"/>
              </a:rPr>
              <a:t>8</a:t>
            </a:r>
            <a:endParaRPr lang="en-US" sz="16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3245728" y="5709804"/>
            <a:ext cx="9137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i="1" dirty="0" smtClean="0">
                <a:latin typeface="Times New Roman"/>
                <a:cs typeface="Times New Roman"/>
              </a:rPr>
              <a:t>x</a:t>
            </a:r>
            <a:endParaRPr lang="en-US" sz="1600" i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26"/>
          <p:cNvSpPr txBox="1">
            <a:spLocks noChangeArrowheads="1"/>
          </p:cNvSpPr>
          <p:nvPr/>
        </p:nvSpPr>
        <p:spPr bwMode="auto">
          <a:xfrm>
            <a:off x="6501341" y="5707997"/>
            <a:ext cx="47128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i="1" dirty="0" smtClean="0">
                <a:sym typeface="Symbol"/>
              </a:rPr>
              <a:t></a:t>
            </a:r>
            <a:r>
              <a:rPr lang="en-US" sz="1600" dirty="0" smtClean="0">
                <a:latin typeface="Times New Roman"/>
                <a:cs typeface="Times New Roman"/>
              </a:rPr>
              <a:t>(</a:t>
            </a:r>
            <a:r>
              <a:rPr lang="en-US" sz="1600" i="1" dirty="0" smtClean="0">
                <a:latin typeface="Times New Roman"/>
                <a:cs typeface="Times New Roman"/>
              </a:rPr>
              <a:t>x</a:t>
            </a:r>
            <a:r>
              <a:rPr lang="en-US" sz="1600" dirty="0" smtClean="0">
                <a:latin typeface="Times New Roman"/>
                <a:cs typeface="Times New Roman"/>
              </a:rPr>
              <a:t>,</a:t>
            </a:r>
            <a:r>
              <a:rPr lang="el-GR" sz="1600" i="1" dirty="0" smtClean="0">
                <a:latin typeface="Times New Roman"/>
                <a:cs typeface="Times New Roman"/>
              </a:rPr>
              <a:t>ζ</a:t>
            </a:r>
            <a:r>
              <a:rPr lang="el-GR" sz="1600" dirty="0" smtClean="0">
                <a:latin typeface="Times New Roman"/>
                <a:cs typeface="Times New Roman"/>
              </a:rPr>
              <a:t>)</a:t>
            </a:r>
            <a:endParaRPr lang="en-US" sz="16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7367416" y="3482325"/>
            <a:ext cx="8335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 algn="r">
              <a:spcBef>
                <a:spcPct val="50000"/>
              </a:spcBef>
            </a:pPr>
            <a:r>
              <a:rPr lang="el-GR" sz="1600" i="1" dirty="0" smtClean="0">
                <a:latin typeface="Times New Roman"/>
                <a:cs typeface="Times New Roman"/>
              </a:rPr>
              <a:t>ζ</a:t>
            </a:r>
            <a:endParaRPr lang="en-US" sz="1600" baseline="-25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676400" y="1219200"/>
            <a:ext cx="5791200" cy="533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Isopleths of the Radial Influx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</a:t>
            </a:r>
            <a:r>
              <a:rPr lang="en-US" sz="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ζ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/>
              <a:t>in the Boundary Layer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EA1045-2B50-4025-A1A9-61D166514A6B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5" name="Group 57"/>
          <p:cNvGrpSpPr/>
          <p:nvPr/>
        </p:nvGrpSpPr>
        <p:grpSpPr>
          <a:xfrm>
            <a:off x="1950722" y="1222375"/>
            <a:ext cx="5242556" cy="5329386"/>
            <a:chOff x="1040276" y="1205291"/>
            <a:chExt cx="4331794" cy="4403540"/>
          </a:xfrm>
        </p:grpSpPr>
        <p:pic>
          <p:nvPicPr>
            <p:cNvPr id="36" name="Picture 35" descr="fig8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6735" y="1248867"/>
              <a:ext cx="4208173" cy="4229214"/>
            </a:xfrm>
            <a:prstGeom prst="rect">
              <a:avLst/>
            </a:prstGeom>
          </p:spPr>
        </p:pic>
        <p:sp>
          <p:nvSpPr>
            <p:cNvPr id="37" name="Text Box 26"/>
            <p:cNvSpPr txBox="1">
              <a:spLocks noChangeArrowheads="1"/>
            </p:cNvSpPr>
            <p:nvPr/>
          </p:nvSpPr>
          <p:spPr bwMode="auto">
            <a:xfrm>
              <a:off x="1807161" y="1835504"/>
              <a:ext cx="307289" cy="20344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600" dirty="0" smtClean="0">
                  <a:latin typeface="Times New Roman"/>
                  <a:cs typeface="Times New Roman"/>
                </a:rPr>
                <a:t>−0.1</a:t>
              </a:r>
              <a:endParaRPr lang="en-US" sz="16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Text Box 26"/>
            <p:cNvSpPr txBox="1">
              <a:spLocks noChangeArrowheads="1"/>
            </p:cNvSpPr>
            <p:nvPr/>
          </p:nvSpPr>
          <p:spPr bwMode="auto">
            <a:xfrm>
              <a:off x="4406002" y="2582481"/>
              <a:ext cx="264905" cy="20344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600" dirty="0" smtClean="0">
                  <a:latin typeface="Times New Roman"/>
                  <a:cs typeface="Times New Roman"/>
                </a:rPr>
                <a:t>−08</a:t>
              </a:r>
              <a:endParaRPr lang="en-US" sz="16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Text Box 26"/>
            <p:cNvSpPr txBox="1">
              <a:spLocks noChangeArrowheads="1"/>
            </p:cNvSpPr>
            <p:nvPr/>
          </p:nvSpPr>
          <p:spPr bwMode="auto">
            <a:xfrm>
              <a:off x="3706795" y="4115067"/>
              <a:ext cx="307289" cy="20344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600" dirty="0" smtClean="0">
                  <a:latin typeface="Times New Roman"/>
                  <a:cs typeface="Times New Roman"/>
                </a:rPr>
                <a:t>−0.2</a:t>
              </a:r>
              <a:endParaRPr lang="en-US" sz="16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Text Box 26"/>
            <p:cNvSpPr txBox="1">
              <a:spLocks noChangeArrowheads="1"/>
            </p:cNvSpPr>
            <p:nvPr/>
          </p:nvSpPr>
          <p:spPr bwMode="auto">
            <a:xfrm>
              <a:off x="1652614" y="3213549"/>
              <a:ext cx="307289" cy="20344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600" dirty="0" smtClean="0">
                  <a:latin typeface="Times New Roman"/>
                  <a:cs typeface="Times New Roman"/>
                </a:rPr>
                <a:t>−0.3</a:t>
              </a:r>
              <a:endParaRPr lang="en-US" sz="16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Text Box 26"/>
            <p:cNvSpPr txBox="1">
              <a:spLocks noChangeArrowheads="1"/>
            </p:cNvSpPr>
            <p:nvPr/>
          </p:nvSpPr>
          <p:spPr bwMode="auto">
            <a:xfrm>
              <a:off x="2006784" y="4585145"/>
              <a:ext cx="307289" cy="20344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600" dirty="0" smtClean="0">
                  <a:latin typeface="Times New Roman"/>
                  <a:cs typeface="Times New Roman"/>
                </a:rPr>
                <a:t>−0.4</a:t>
              </a:r>
              <a:endParaRPr lang="en-US" sz="16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Text Box 26"/>
            <p:cNvSpPr txBox="1">
              <a:spLocks noChangeArrowheads="1"/>
            </p:cNvSpPr>
            <p:nvPr/>
          </p:nvSpPr>
          <p:spPr bwMode="auto">
            <a:xfrm>
              <a:off x="1401476" y="3870371"/>
              <a:ext cx="307289" cy="20344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600" dirty="0" smtClean="0">
                  <a:latin typeface="Times New Roman"/>
                  <a:cs typeface="Times New Roman"/>
                </a:rPr>
                <a:t>−0.1</a:t>
              </a:r>
              <a:endParaRPr lang="en-US" sz="16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Text Box 26"/>
            <p:cNvSpPr txBox="1">
              <a:spLocks noChangeArrowheads="1"/>
            </p:cNvSpPr>
            <p:nvPr/>
          </p:nvSpPr>
          <p:spPr bwMode="auto">
            <a:xfrm>
              <a:off x="1337083" y="4327569"/>
              <a:ext cx="307289" cy="20344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600" dirty="0" smtClean="0">
                  <a:latin typeface="Times New Roman"/>
                  <a:cs typeface="Times New Roman"/>
                </a:rPr>
                <a:t>−0.7</a:t>
              </a:r>
              <a:endParaRPr lang="en-US" sz="16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Text Box 26"/>
            <p:cNvSpPr txBox="1">
              <a:spLocks noChangeArrowheads="1"/>
            </p:cNvSpPr>
            <p:nvPr/>
          </p:nvSpPr>
          <p:spPr bwMode="auto">
            <a:xfrm>
              <a:off x="1265193" y="4655980"/>
              <a:ext cx="392059" cy="20344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600" dirty="0" smtClean="0">
                  <a:latin typeface="Times New Roman"/>
                  <a:cs typeface="Times New Roman"/>
                </a:rPr>
                <a:t>−0.85</a:t>
              </a:r>
              <a:endParaRPr lang="en-US" sz="16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 Box 26"/>
            <p:cNvSpPr txBox="1">
              <a:spLocks noChangeArrowheads="1"/>
            </p:cNvSpPr>
            <p:nvPr/>
          </p:nvSpPr>
          <p:spPr bwMode="auto">
            <a:xfrm>
              <a:off x="1330644" y="5003710"/>
              <a:ext cx="307289" cy="20344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600" dirty="0" smtClean="0">
                  <a:latin typeface="Times New Roman"/>
                  <a:cs typeface="Times New Roman"/>
                </a:rPr>
                <a:t>−0.6</a:t>
              </a:r>
              <a:endParaRPr lang="en-US" sz="16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Text Box 26"/>
            <p:cNvSpPr txBox="1">
              <a:spLocks noChangeArrowheads="1"/>
            </p:cNvSpPr>
            <p:nvPr/>
          </p:nvSpPr>
          <p:spPr bwMode="auto">
            <a:xfrm>
              <a:off x="1191818" y="1205291"/>
              <a:ext cx="84769" cy="20344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600" dirty="0" smtClean="0">
                  <a:latin typeface="Times New Roman"/>
                  <a:cs typeface="Times New Roman"/>
                </a:rPr>
                <a:t>4</a:t>
              </a:r>
              <a:endParaRPr lang="en-US" sz="16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Text Box 26"/>
            <p:cNvSpPr txBox="1">
              <a:spLocks noChangeArrowheads="1"/>
            </p:cNvSpPr>
            <p:nvPr/>
          </p:nvSpPr>
          <p:spPr bwMode="auto">
            <a:xfrm>
              <a:off x="1191818" y="2168382"/>
              <a:ext cx="84769" cy="20344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600" dirty="0" smtClean="0">
                  <a:latin typeface="Times New Roman"/>
                  <a:cs typeface="Times New Roman"/>
                </a:rPr>
                <a:t>3</a:t>
              </a:r>
              <a:endParaRPr lang="en-US" sz="16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Text Box 26"/>
            <p:cNvSpPr txBox="1">
              <a:spLocks noChangeArrowheads="1"/>
            </p:cNvSpPr>
            <p:nvPr/>
          </p:nvSpPr>
          <p:spPr bwMode="auto">
            <a:xfrm>
              <a:off x="1191818" y="3131473"/>
              <a:ext cx="84769" cy="20344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600" dirty="0" smtClean="0">
                  <a:latin typeface="Times New Roman"/>
                  <a:cs typeface="Times New Roman"/>
                </a:rPr>
                <a:t>2</a:t>
              </a:r>
              <a:endParaRPr lang="en-US" sz="16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 Box 26"/>
            <p:cNvSpPr txBox="1">
              <a:spLocks noChangeArrowheads="1"/>
            </p:cNvSpPr>
            <p:nvPr/>
          </p:nvSpPr>
          <p:spPr bwMode="auto">
            <a:xfrm>
              <a:off x="1191818" y="4094564"/>
              <a:ext cx="84769" cy="20344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600" dirty="0" smtClean="0">
                  <a:latin typeface="Times New Roman"/>
                  <a:cs typeface="Times New Roman"/>
                </a:rPr>
                <a:t>1</a:t>
              </a:r>
              <a:endParaRPr lang="en-US" sz="16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Text Box 26"/>
            <p:cNvSpPr txBox="1">
              <a:spLocks noChangeArrowheads="1"/>
            </p:cNvSpPr>
            <p:nvPr/>
          </p:nvSpPr>
          <p:spPr bwMode="auto">
            <a:xfrm>
              <a:off x="1191818" y="5057654"/>
              <a:ext cx="84769" cy="20344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600" dirty="0" smtClean="0">
                  <a:latin typeface="Times New Roman"/>
                  <a:cs typeface="Times New Roman"/>
                </a:rPr>
                <a:t>0</a:t>
              </a:r>
              <a:endParaRPr lang="en-US" sz="16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Text Box 26"/>
            <p:cNvSpPr txBox="1">
              <a:spLocks noChangeArrowheads="1"/>
            </p:cNvSpPr>
            <p:nvPr/>
          </p:nvSpPr>
          <p:spPr bwMode="auto">
            <a:xfrm>
              <a:off x="1040276" y="3131473"/>
              <a:ext cx="68875" cy="20344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l-GR" sz="1600" i="1" dirty="0" smtClean="0">
                  <a:latin typeface="Times New Roman"/>
                  <a:cs typeface="Times New Roman"/>
                </a:rPr>
                <a:t>ζ</a:t>
              </a:r>
              <a:endParaRPr lang="en-US" sz="1600" i="1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Text Box 26"/>
            <p:cNvSpPr txBox="1">
              <a:spLocks noChangeArrowheads="1"/>
            </p:cNvSpPr>
            <p:nvPr/>
          </p:nvSpPr>
          <p:spPr bwMode="auto">
            <a:xfrm>
              <a:off x="1251406" y="5237958"/>
              <a:ext cx="211923" cy="20344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600" dirty="0" smtClean="0">
                  <a:latin typeface="Times New Roman"/>
                  <a:cs typeface="Times New Roman"/>
                </a:rPr>
                <a:t>0.0</a:t>
              </a:r>
              <a:endParaRPr lang="en-US" sz="16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Text Box 26"/>
            <p:cNvSpPr txBox="1">
              <a:spLocks noChangeArrowheads="1"/>
            </p:cNvSpPr>
            <p:nvPr/>
          </p:nvSpPr>
          <p:spPr bwMode="auto">
            <a:xfrm>
              <a:off x="2228590" y="5237958"/>
              <a:ext cx="211923" cy="20344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600" dirty="0" smtClean="0">
                  <a:latin typeface="Times New Roman"/>
                  <a:cs typeface="Times New Roman"/>
                </a:rPr>
                <a:t>0.2</a:t>
              </a:r>
              <a:endParaRPr lang="en-US" sz="16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Text Box 26"/>
            <p:cNvSpPr txBox="1">
              <a:spLocks noChangeArrowheads="1"/>
            </p:cNvSpPr>
            <p:nvPr/>
          </p:nvSpPr>
          <p:spPr bwMode="auto">
            <a:xfrm>
              <a:off x="3205776" y="5237958"/>
              <a:ext cx="211923" cy="20344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600" dirty="0" smtClean="0">
                  <a:latin typeface="Times New Roman"/>
                  <a:cs typeface="Times New Roman"/>
                </a:rPr>
                <a:t>0.4</a:t>
              </a:r>
              <a:endParaRPr lang="en-US" sz="16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Text Box 26"/>
            <p:cNvSpPr txBox="1">
              <a:spLocks noChangeArrowheads="1"/>
            </p:cNvSpPr>
            <p:nvPr/>
          </p:nvSpPr>
          <p:spPr bwMode="auto">
            <a:xfrm>
              <a:off x="4182961" y="5237958"/>
              <a:ext cx="211923" cy="20344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600" dirty="0" smtClean="0">
                  <a:latin typeface="Times New Roman"/>
                  <a:cs typeface="Times New Roman"/>
                </a:rPr>
                <a:t>0.6</a:t>
              </a:r>
              <a:endParaRPr lang="en-US" sz="16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Text Box 26"/>
            <p:cNvSpPr txBox="1">
              <a:spLocks noChangeArrowheads="1"/>
            </p:cNvSpPr>
            <p:nvPr/>
          </p:nvSpPr>
          <p:spPr bwMode="auto">
            <a:xfrm>
              <a:off x="5160147" y="5237958"/>
              <a:ext cx="211923" cy="20344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600" dirty="0" smtClean="0">
                  <a:latin typeface="Times New Roman"/>
                  <a:cs typeface="Times New Roman"/>
                </a:rPr>
                <a:t>0.8</a:t>
              </a:r>
              <a:endParaRPr lang="en-US" sz="16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Text Box 26"/>
            <p:cNvSpPr txBox="1">
              <a:spLocks noChangeArrowheads="1"/>
            </p:cNvSpPr>
            <p:nvPr/>
          </p:nvSpPr>
          <p:spPr bwMode="auto">
            <a:xfrm>
              <a:off x="3289095" y="5405385"/>
              <a:ext cx="75498" cy="20344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600" i="1" dirty="0" smtClean="0">
                  <a:latin typeface="Times New Roman"/>
                  <a:cs typeface="Times New Roman"/>
                </a:rPr>
                <a:t>x</a:t>
              </a:r>
              <a:endParaRPr lang="en-US" sz="1600" i="1" baseline="-250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 Profiles of the Friction Term</a:t>
            </a:r>
            <a:br>
              <a:rPr lang="en-US" dirty="0" smtClean="0"/>
            </a:br>
            <a:r>
              <a:rPr lang="en-US" dirty="0" smtClean="0"/>
              <a:t>in the Radial-momentum Equation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306F2-06EE-4329-95C4-4E5782414BA6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1593668" y="1219200"/>
            <a:ext cx="5956663" cy="5486400"/>
            <a:chOff x="1676400" y="1143000"/>
            <a:chExt cx="5791200" cy="5334000"/>
          </a:xfrm>
        </p:grpSpPr>
        <p:sp>
          <p:nvSpPr>
            <p:cNvPr id="23" name="Rectangle 22"/>
            <p:cNvSpPr/>
            <p:nvPr/>
          </p:nvSpPr>
          <p:spPr>
            <a:xfrm>
              <a:off x="1676400" y="1143000"/>
              <a:ext cx="5791200" cy="533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1752600" y="1219200"/>
              <a:ext cx="5621662" cy="5176060"/>
              <a:chOff x="1600200" y="1371600"/>
              <a:chExt cx="3698427" cy="3405270"/>
            </a:xfrm>
          </p:grpSpPr>
          <p:pic>
            <p:nvPicPr>
              <p:cNvPr id="5" name="Picture 4" descr="fig9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600200" y="1371600"/>
                <a:ext cx="3657600" cy="3352800"/>
              </a:xfrm>
              <a:prstGeom prst="rect">
                <a:avLst/>
              </a:prstGeom>
            </p:spPr>
          </p:pic>
          <p:sp>
            <p:nvSpPr>
              <p:cNvPr id="6" name="Text Box 26"/>
              <p:cNvSpPr txBox="1">
                <a:spLocks noChangeArrowheads="1"/>
              </p:cNvSpPr>
              <p:nvPr/>
            </p:nvSpPr>
            <p:spPr bwMode="auto">
              <a:xfrm>
                <a:off x="2025830" y="3850088"/>
                <a:ext cx="236230" cy="1619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en-US" sz="1600" dirty="0" smtClean="0">
                    <a:latin typeface="Times New Roman"/>
                    <a:cs typeface="Times New Roman"/>
                  </a:rPr>
                  <a:t>0.05</a:t>
                </a:r>
                <a:endParaRPr lang="en-US" sz="1600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" name="Text Box 26"/>
              <p:cNvSpPr txBox="1">
                <a:spLocks noChangeArrowheads="1"/>
              </p:cNvSpPr>
              <p:nvPr/>
            </p:nvSpPr>
            <p:spPr bwMode="auto">
              <a:xfrm>
                <a:off x="5002017" y="3261844"/>
                <a:ext cx="67494" cy="1619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en-US" sz="1600" dirty="0" smtClean="0">
                    <a:latin typeface="Times New Roman"/>
                    <a:cs typeface="Times New Roman"/>
                  </a:rPr>
                  <a:t>2</a:t>
                </a:r>
                <a:endParaRPr lang="en-US" sz="1600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" name="Text Box 26"/>
              <p:cNvSpPr txBox="1">
                <a:spLocks noChangeArrowheads="1"/>
              </p:cNvSpPr>
              <p:nvPr/>
            </p:nvSpPr>
            <p:spPr bwMode="auto">
              <a:xfrm>
                <a:off x="5025068" y="2929107"/>
                <a:ext cx="67494" cy="1619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en-US" sz="1600" dirty="0" smtClean="0">
                    <a:latin typeface="Times New Roman"/>
                    <a:cs typeface="Times New Roman"/>
                  </a:rPr>
                  <a:t>4</a:t>
                </a:r>
                <a:endParaRPr lang="en-US" sz="1600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" name="Text Box 26"/>
              <p:cNvSpPr txBox="1">
                <a:spLocks noChangeArrowheads="1"/>
              </p:cNvSpPr>
              <p:nvPr/>
            </p:nvSpPr>
            <p:spPr bwMode="auto">
              <a:xfrm>
                <a:off x="5048119" y="2596371"/>
                <a:ext cx="67494" cy="1619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en-US" sz="1600" dirty="0" smtClean="0">
                    <a:latin typeface="Times New Roman"/>
                    <a:cs typeface="Times New Roman"/>
                  </a:rPr>
                  <a:t>6</a:t>
                </a:r>
                <a:endParaRPr lang="en-US" sz="1600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Text Box 26"/>
              <p:cNvSpPr txBox="1">
                <a:spLocks noChangeArrowheads="1"/>
              </p:cNvSpPr>
              <p:nvPr/>
            </p:nvSpPr>
            <p:spPr bwMode="auto">
              <a:xfrm>
                <a:off x="5071170" y="2263635"/>
                <a:ext cx="67494" cy="1619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en-US" sz="1600" dirty="0" smtClean="0">
                    <a:latin typeface="Times New Roman"/>
                    <a:cs typeface="Times New Roman"/>
                  </a:rPr>
                  <a:t>8</a:t>
                </a:r>
                <a:endParaRPr lang="en-US" sz="1600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Text Box 26"/>
              <p:cNvSpPr txBox="1">
                <a:spLocks noChangeArrowheads="1"/>
              </p:cNvSpPr>
              <p:nvPr/>
            </p:nvSpPr>
            <p:spPr bwMode="auto">
              <a:xfrm>
                <a:off x="2708767" y="4374879"/>
                <a:ext cx="60113" cy="1619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en-US" sz="1600" i="1" dirty="0" smtClean="0">
                    <a:latin typeface="Times New Roman"/>
                    <a:cs typeface="Times New Roman"/>
                  </a:rPr>
                  <a:t>x</a:t>
                </a:r>
                <a:endParaRPr lang="en-US" sz="1600" i="1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Text Box 26"/>
              <p:cNvSpPr txBox="1">
                <a:spLocks noChangeArrowheads="1"/>
              </p:cNvSpPr>
              <p:nvPr/>
            </p:nvSpPr>
            <p:spPr bwMode="auto">
              <a:xfrm>
                <a:off x="4637167" y="4238889"/>
                <a:ext cx="242558" cy="1619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−</a:t>
                </a:r>
                <a:r>
                  <a:rPr lang="en-US" sz="1600" i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</a:t>
                </a:r>
                <a:r>
                  <a:rPr lang="en-US" sz="1600" i="1" baseline="300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 </a:t>
                </a:r>
                <a:r>
                  <a:rPr lang="el-GR" sz="1600" baseline="-250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ζζ</a:t>
                </a:r>
                <a:endParaRPr lang="en-US" sz="1600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Text Box 26"/>
              <p:cNvSpPr txBox="1">
                <a:spLocks noChangeArrowheads="1"/>
              </p:cNvSpPr>
              <p:nvPr/>
            </p:nvSpPr>
            <p:spPr bwMode="auto">
              <a:xfrm>
                <a:off x="5243788" y="2762739"/>
                <a:ext cx="54839" cy="1619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el-GR" sz="1600" i="1" dirty="0" smtClean="0">
                    <a:latin typeface="Times New Roman"/>
                    <a:cs typeface="Times New Roman"/>
                  </a:rPr>
                  <a:t>ζ</a:t>
                </a:r>
                <a:endParaRPr lang="en-US" sz="1600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Text Box 26"/>
              <p:cNvSpPr txBox="1">
                <a:spLocks noChangeArrowheads="1"/>
              </p:cNvSpPr>
              <p:nvPr/>
            </p:nvSpPr>
            <p:spPr bwMode="auto">
              <a:xfrm>
                <a:off x="2588207" y="4100727"/>
                <a:ext cx="236230" cy="1619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en-US" sz="1600" dirty="0" smtClean="0">
                    <a:latin typeface="Times New Roman"/>
                    <a:cs typeface="Times New Roman"/>
                  </a:rPr>
                  <a:t>0.10</a:t>
                </a:r>
                <a:endParaRPr lang="en-US" sz="1600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Text Box 26"/>
              <p:cNvSpPr txBox="1">
                <a:spLocks noChangeArrowheads="1"/>
              </p:cNvSpPr>
              <p:nvPr/>
            </p:nvSpPr>
            <p:spPr bwMode="auto">
              <a:xfrm>
                <a:off x="3144146" y="4351366"/>
                <a:ext cx="236230" cy="1619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en-US" sz="1600" dirty="0" smtClean="0">
                    <a:latin typeface="Times New Roman"/>
                    <a:cs typeface="Times New Roman"/>
                  </a:rPr>
                  <a:t>0.15</a:t>
                </a:r>
                <a:endParaRPr lang="en-US" sz="1600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Text Box 26"/>
              <p:cNvSpPr txBox="1">
                <a:spLocks noChangeArrowheads="1"/>
              </p:cNvSpPr>
              <p:nvPr/>
            </p:nvSpPr>
            <p:spPr bwMode="auto">
              <a:xfrm>
                <a:off x="3745159" y="4614884"/>
                <a:ext cx="236230" cy="1619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en-US" sz="1600" dirty="0" smtClean="0">
                    <a:latin typeface="Times New Roman"/>
                    <a:cs typeface="Times New Roman"/>
                  </a:rPr>
                  <a:t>0.20</a:t>
                </a:r>
                <a:endParaRPr lang="en-US" sz="1600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Text Box 26"/>
              <p:cNvSpPr txBox="1">
                <a:spLocks noChangeArrowheads="1"/>
              </p:cNvSpPr>
              <p:nvPr/>
            </p:nvSpPr>
            <p:spPr bwMode="auto">
              <a:xfrm>
                <a:off x="4480247" y="4061440"/>
                <a:ext cx="210920" cy="1619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en-US" sz="1600" dirty="0" smtClean="0">
                    <a:latin typeface="Times New Roman"/>
                    <a:cs typeface="Times New Roman"/>
                  </a:rPr>
                  <a:t>−50</a:t>
                </a:r>
                <a:endParaRPr lang="en-US" sz="1600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Text Box 26"/>
              <p:cNvSpPr txBox="1">
                <a:spLocks noChangeArrowheads="1"/>
              </p:cNvSpPr>
              <p:nvPr/>
            </p:nvSpPr>
            <p:spPr bwMode="auto">
              <a:xfrm>
                <a:off x="3995997" y="4480839"/>
                <a:ext cx="278414" cy="1619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en-US" sz="1600" dirty="0" smtClean="0">
                    <a:latin typeface="Times New Roman"/>
                    <a:cs typeface="Times New Roman"/>
                  </a:rPr>
                  <a:t>−100</a:t>
                </a:r>
                <a:endParaRPr lang="en-US" sz="1600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Text Box 26"/>
              <p:cNvSpPr txBox="1">
                <a:spLocks noChangeArrowheads="1"/>
              </p:cNvSpPr>
              <p:nvPr/>
            </p:nvSpPr>
            <p:spPr bwMode="auto">
              <a:xfrm>
                <a:off x="4964705" y="3695230"/>
                <a:ext cx="67494" cy="1619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en-US" sz="1600" dirty="0" smtClean="0">
                    <a:latin typeface="Times New Roman"/>
                    <a:cs typeface="Times New Roman"/>
                  </a:rPr>
                  <a:t>0</a:t>
                </a:r>
                <a:endParaRPr lang="en-US" sz="1600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Status of Prevailing Approaches</a:t>
            </a:r>
            <a:br>
              <a:rPr lang="en-US" dirty="0" smtClean="0"/>
            </a:br>
            <a:r>
              <a:rPr lang="en-US" dirty="0" smtClean="0"/>
              <a:t>for Guiding Intensity Forecasts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Focus is limited to tropical cyclones (TCs) of at least depression strength.</a:t>
            </a:r>
          </a:p>
          <a:p>
            <a:r>
              <a:rPr lang="en-US" dirty="0" smtClean="0"/>
              <a:t>Limited improvement in decades in forecasting the intensity of such TCs</a:t>
            </a:r>
          </a:p>
          <a:p>
            <a:pPr lvl="1"/>
            <a:r>
              <a:rPr lang="en-US" dirty="0" smtClean="0"/>
              <a:t>Intensity depends predominantly on thermofluid-dynamic processes</a:t>
            </a:r>
            <a:br>
              <a:rPr lang="en-US" dirty="0" smtClean="0"/>
            </a:br>
            <a:r>
              <a:rPr lang="en-US" dirty="0" smtClean="0"/>
              <a:t>internal to the vortex proper.</a:t>
            </a:r>
          </a:p>
          <a:p>
            <a:pPr lvl="1"/>
            <a:r>
              <a:rPr lang="en-US" dirty="0" smtClean="0"/>
              <a:t>Today, only local-area (regional) models may aspire to achieve, in real-time,</a:t>
            </a:r>
            <a:br>
              <a:rPr lang="en-US" dirty="0" smtClean="0"/>
            </a:br>
            <a:r>
              <a:rPr lang="en-US" dirty="0" smtClean="0"/>
              <a:t>adequately refined lateral resolution of the vortex core (&lt; 1 km).</a:t>
            </a:r>
          </a:p>
          <a:p>
            <a:pPr lvl="1">
              <a:tabLst>
                <a:tab pos="687388" algn="l"/>
                <a:tab pos="1027113" algn="l"/>
              </a:tabLst>
            </a:pPr>
            <a:r>
              <a:rPr lang="en-US" dirty="0" smtClean="0"/>
              <a:t>Prevailing approaches to guide intensity forecasts cluster</a:t>
            </a:r>
            <a:br>
              <a:rPr lang="en-US" dirty="0" smtClean="0"/>
            </a:br>
            <a:r>
              <a:rPr lang="en-US" dirty="0" smtClean="0"/>
              <a:t>around two distinctly different paradigms:</a:t>
            </a:r>
            <a:br>
              <a:rPr lang="en-US" dirty="0" smtClean="0"/>
            </a:br>
            <a:r>
              <a:rPr lang="en-US" dirty="0" smtClean="0"/>
              <a:t>	1)	Detailed, computationally intensive, numerical simulations proceeding</a:t>
            </a:r>
            <a:br>
              <a:rPr lang="en-US" dirty="0" smtClean="0"/>
            </a:br>
            <a:r>
              <a:rPr lang="en-US" dirty="0" smtClean="0"/>
              <a:t>		from fundamental principles, with parameterization of subgridscale processes 			(figures of merit: comprehensiveness, inclusiveness); and </a:t>
            </a:r>
            <a:br>
              <a:rPr lang="en-US" dirty="0" smtClean="0"/>
            </a:br>
            <a:r>
              <a:rPr lang="en-US" dirty="0" smtClean="0"/>
              <a:t>	2)	Simplistic, fast-running empirical correlations relating key output parameters</a:t>
            </a:r>
            <a:br>
              <a:rPr lang="en-US" dirty="0" smtClean="0"/>
            </a:br>
            <a:r>
              <a:rPr lang="en-US" dirty="0" smtClean="0"/>
              <a:t>		to input parameters on the basis of archived records (“statistical methods”).</a:t>
            </a:r>
          </a:p>
          <a:p>
            <a:pPr lvl="1"/>
            <a:r>
              <a:rPr lang="en-US" dirty="0" smtClean="0"/>
              <a:t>Unsatisfactorily performing detailed simulations subsequently are “tuned”</a:t>
            </a:r>
            <a:br>
              <a:rPr lang="en-US" dirty="0" smtClean="0"/>
            </a:br>
            <a:r>
              <a:rPr lang="en-US" dirty="0" smtClean="0"/>
              <a:t>against the same historical data base underlying statistical methods.</a:t>
            </a:r>
          </a:p>
          <a:p>
            <a:pPr lvl="1"/>
            <a:r>
              <a:rPr lang="en-US" dirty="0" smtClean="0"/>
              <a:t>The two approaches may end up producing two </a:t>
            </a:r>
            <a:r>
              <a:rPr lang="en-US" dirty="0" err="1" smtClean="0"/>
              <a:t>curvefits</a:t>
            </a:r>
            <a:r>
              <a:rPr lang="en-US" dirty="0" smtClean="0"/>
              <a:t> </a:t>
            </a:r>
            <a:r>
              <a:rPr lang="en-US" dirty="0" smtClean="0"/>
              <a:t>utilizing the same data base,</a:t>
            </a:r>
            <a:br>
              <a:rPr lang="en-US" dirty="0" smtClean="0"/>
            </a:br>
            <a:r>
              <a:rPr lang="en-US" dirty="0" smtClean="0"/>
              <a:t>one elaborate curvefit and one simplistic… but performing comparably (inadequately).</a:t>
            </a:r>
          </a:p>
          <a:p>
            <a:r>
              <a:rPr lang="en-US" dirty="0" smtClean="0"/>
              <a:t>We propose to work in the vast intermediate relatively-neglected gulf</a:t>
            </a:r>
            <a:br>
              <a:rPr lang="en-US" dirty="0" smtClean="0"/>
            </a:br>
            <a:r>
              <a:rPr lang="en-US" dirty="0" smtClean="0"/>
              <a:t>by adopting a semi-analytic/semi-numeric methodology.</a:t>
            </a:r>
          </a:p>
        </p:txBody>
      </p:sp>
      <p:sp>
        <p:nvSpPr>
          <p:cNvPr id="19458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51BB4-EB9E-45C2-ACED-C680660D52EE}" type="slidenum">
              <a:rPr lang="en-US" smtClean="0"/>
              <a:pPr/>
              <a:t>2</a:t>
            </a:fld>
            <a:endParaRPr lang="en-US" smtClean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514850" y="3340100"/>
          <a:ext cx="114300" cy="177800"/>
        </p:xfrm>
        <a:graphic>
          <a:graphicData uri="http://schemas.openxmlformats.org/presentationml/2006/ole">
            <p:oleObj spid="_x0000_s15361" name="Equation" r:id="rId3" imgW="114120" imgH="177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676400" y="1219200"/>
            <a:ext cx="5791200" cy="533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Profiles of the Relative Angular Momentum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ζ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at Ten Streamwise Stations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EA1045-2B50-4025-A1A9-61D166514A6B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797101" y="1222375"/>
            <a:ext cx="5526929" cy="5271559"/>
            <a:chOff x="1563188" y="3682965"/>
            <a:chExt cx="3719407" cy="3547553"/>
          </a:xfrm>
          <a:solidFill>
            <a:schemeClr val="bg1"/>
          </a:solidFill>
        </p:grpSpPr>
        <p:pic>
          <p:nvPicPr>
            <p:cNvPr id="5" name="Picture 4" descr="fig6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24995" y="3713189"/>
              <a:ext cx="3657600" cy="3444240"/>
            </a:xfrm>
            <a:prstGeom prst="rect">
              <a:avLst/>
            </a:prstGeom>
            <a:grpFill/>
          </p:spPr>
        </p:pic>
        <p:sp>
          <p:nvSpPr>
            <p:cNvPr id="6" name="Text Box 26"/>
            <p:cNvSpPr txBox="1">
              <a:spLocks noChangeArrowheads="1"/>
            </p:cNvSpPr>
            <p:nvPr/>
          </p:nvSpPr>
          <p:spPr bwMode="auto">
            <a:xfrm>
              <a:off x="3054479" y="6599331"/>
              <a:ext cx="172601" cy="16569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600" dirty="0" smtClean="0">
                  <a:latin typeface="Times New Roman"/>
                  <a:cs typeface="Times New Roman"/>
                </a:rPr>
                <a:t>0.5</a:t>
              </a:r>
              <a:endParaRPr lang="en-US" sz="16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 Box 26"/>
            <p:cNvSpPr txBox="1">
              <a:spLocks noChangeArrowheads="1"/>
            </p:cNvSpPr>
            <p:nvPr/>
          </p:nvSpPr>
          <p:spPr bwMode="auto">
            <a:xfrm>
              <a:off x="1846732" y="6133840"/>
              <a:ext cx="172601" cy="16569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600" dirty="0" smtClean="0">
                  <a:latin typeface="Times New Roman"/>
                  <a:cs typeface="Times New Roman"/>
                </a:rPr>
                <a:t>0.0</a:t>
              </a:r>
              <a:endParaRPr lang="en-US" sz="16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 Box 26"/>
            <p:cNvSpPr txBox="1">
              <a:spLocks noChangeArrowheads="1"/>
            </p:cNvSpPr>
            <p:nvPr/>
          </p:nvSpPr>
          <p:spPr bwMode="auto">
            <a:xfrm>
              <a:off x="4262224" y="7064821"/>
              <a:ext cx="172601" cy="16569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600" dirty="0" smtClean="0">
                  <a:latin typeface="Times New Roman"/>
                  <a:cs typeface="Times New Roman"/>
                </a:rPr>
                <a:t>1.0</a:t>
              </a:r>
              <a:endParaRPr lang="en-US" sz="16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 Box 26"/>
            <p:cNvSpPr txBox="1">
              <a:spLocks noChangeArrowheads="1"/>
            </p:cNvSpPr>
            <p:nvPr/>
          </p:nvSpPr>
          <p:spPr bwMode="auto">
            <a:xfrm>
              <a:off x="1848082" y="5990415"/>
              <a:ext cx="70532" cy="16927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600" dirty="0" smtClean="0">
                  <a:latin typeface="Times New Roman"/>
                  <a:cs typeface="Times New Roman"/>
                </a:rPr>
                <a:t>0</a:t>
              </a:r>
              <a:endParaRPr lang="en-US" sz="16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 Box 26"/>
            <p:cNvSpPr txBox="1">
              <a:spLocks noChangeArrowheads="1"/>
            </p:cNvSpPr>
            <p:nvPr/>
          </p:nvSpPr>
          <p:spPr bwMode="auto">
            <a:xfrm>
              <a:off x="2595486" y="3682965"/>
              <a:ext cx="176330" cy="16927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600" dirty="0" smtClean="0">
                  <a:latin typeface="Times New Roman"/>
                  <a:cs typeface="Times New Roman"/>
                </a:rPr>
                <a:t>1.0</a:t>
              </a:r>
              <a:endParaRPr lang="en-US" sz="16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 Box 26"/>
            <p:cNvSpPr txBox="1">
              <a:spLocks noChangeArrowheads="1"/>
            </p:cNvSpPr>
            <p:nvPr/>
          </p:nvSpPr>
          <p:spPr bwMode="auto">
            <a:xfrm>
              <a:off x="2081408" y="4077668"/>
              <a:ext cx="176330" cy="16927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600" dirty="0" smtClean="0">
                  <a:latin typeface="Times New Roman"/>
                  <a:cs typeface="Times New Roman"/>
                </a:rPr>
                <a:t>0.5</a:t>
              </a:r>
              <a:endParaRPr lang="en-US" sz="16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 Box 26"/>
            <p:cNvSpPr txBox="1">
              <a:spLocks noChangeArrowheads="1"/>
            </p:cNvSpPr>
            <p:nvPr/>
          </p:nvSpPr>
          <p:spPr bwMode="auto">
            <a:xfrm>
              <a:off x="1571060" y="4474162"/>
              <a:ext cx="172601" cy="16569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600" dirty="0" smtClean="0">
                  <a:latin typeface="Times New Roman"/>
                  <a:cs typeface="Times New Roman"/>
                </a:rPr>
                <a:t>0.0</a:t>
              </a:r>
              <a:endParaRPr lang="en-US" sz="16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26"/>
            <p:cNvSpPr txBox="1">
              <a:spLocks noChangeArrowheads="1"/>
            </p:cNvSpPr>
            <p:nvPr/>
          </p:nvSpPr>
          <p:spPr bwMode="auto">
            <a:xfrm>
              <a:off x="1797646" y="5661588"/>
              <a:ext cx="69040" cy="16569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600" dirty="0" smtClean="0">
                  <a:latin typeface="Times New Roman"/>
                  <a:cs typeface="Times New Roman"/>
                </a:rPr>
                <a:t>2</a:t>
              </a:r>
              <a:endParaRPr lang="en-US" sz="16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 Box 26"/>
            <p:cNvSpPr txBox="1">
              <a:spLocks noChangeArrowheads="1"/>
            </p:cNvSpPr>
            <p:nvPr/>
          </p:nvSpPr>
          <p:spPr bwMode="auto">
            <a:xfrm>
              <a:off x="1749407" y="5345495"/>
              <a:ext cx="69040" cy="16569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600" dirty="0" smtClean="0">
                  <a:latin typeface="Times New Roman"/>
                  <a:cs typeface="Times New Roman"/>
                </a:rPr>
                <a:t>4</a:t>
              </a:r>
              <a:endParaRPr lang="en-US" sz="16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 Box 26"/>
            <p:cNvSpPr txBox="1">
              <a:spLocks noChangeArrowheads="1"/>
            </p:cNvSpPr>
            <p:nvPr/>
          </p:nvSpPr>
          <p:spPr bwMode="auto">
            <a:xfrm>
              <a:off x="1715057" y="5029402"/>
              <a:ext cx="69040" cy="16569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600" dirty="0" smtClean="0">
                  <a:latin typeface="Times New Roman"/>
                  <a:cs typeface="Times New Roman"/>
                </a:rPr>
                <a:t>6</a:t>
              </a:r>
              <a:endParaRPr lang="en-US" sz="16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 Box 26"/>
            <p:cNvSpPr txBox="1">
              <a:spLocks noChangeArrowheads="1"/>
            </p:cNvSpPr>
            <p:nvPr/>
          </p:nvSpPr>
          <p:spPr bwMode="auto">
            <a:xfrm>
              <a:off x="1666818" y="4713308"/>
              <a:ext cx="69040" cy="16569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600" dirty="0" smtClean="0">
                  <a:latin typeface="Times New Roman"/>
                  <a:cs typeface="Times New Roman"/>
                </a:rPr>
                <a:t>8</a:t>
              </a:r>
              <a:endParaRPr lang="en-US" sz="16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 Box 26"/>
            <p:cNvSpPr txBox="1">
              <a:spLocks noChangeArrowheads="1"/>
            </p:cNvSpPr>
            <p:nvPr/>
          </p:nvSpPr>
          <p:spPr bwMode="auto">
            <a:xfrm>
              <a:off x="2975501" y="6705830"/>
              <a:ext cx="61490" cy="16569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600" i="1" dirty="0" smtClean="0">
                  <a:latin typeface="Times New Roman"/>
                  <a:cs typeface="Times New Roman"/>
                </a:rPr>
                <a:t>x</a:t>
              </a:r>
              <a:endParaRPr lang="en-US" sz="1600" i="1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 Box 26"/>
            <p:cNvSpPr txBox="1">
              <a:spLocks noChangeArrowheads="1"/>
            </p:cNvSpPr>
            <p:nvPr/>
          </p:nvSpPr>
          <p:spPr bwMode="auto">
            <a:xfrm>
              <a:off x="1736148" y="3927438"/>
              <a:ext cx="336631" cy="16927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l-GR" sz="1600" i="1" dirty="0" smtClean="0">
                  <a:latin typeface="Times New Roman"/>
                  <a:cs typeface="Times New Roman"/>
                </a:rPr>
                <a:t>ψ</a:t>
              </a:r>
              <a:r>
                <a:rPr lang="en-US" sz="1600" dirty="0" smtClean="0">
                  <a:latin typeface="Times New Roman"/>
                  <a:cs typeface="Times New Roman"/>
                </a:rPr>
                <a:t>(</a:t>
              </a:r>
              <a:r>
                <a:rPr lang="en-US" sz="1600" i="1" dirty="0" smtClean="0">
                  <a:latin typeface="Times New Roman"/>
                  <a:cs typeface="Times New Roman"/>
                </a:rPr>
                <a:t>x</a:t>
              </a:r>
              <a:r>
                <a:rPr lang="en-US" sz="1600" dirty="0" smtClean="0">
                  <a:latin typeface="Times New Roman"/>
                  <a:cs typeface="Times New Roman"/>
                </a:rPr>
                <a:t>,</a:t>
              </a:r>
              <a:r>
                <a:rPr lang="el-GR" sz="1600" i="1" dirty="0" smtClean="0">
                  <a:latin typeface="Times New Roman"/>
                  <a:cs typeface="Times New Roman"/>
                </a:rPr>
                <a:t>ζ</a:t>
              </a:r>
              <a:r>
                <a:rPr lang="el-GR" sz="1600" dirty="0" smtClean="0">
                  <a:latin typeface="Times New Roman"/>
                  <a:cs typeface="Times New Roman"/>
                </a:rPr>
                <a:t>)</a:t>
              </a:r>
              <a:endParaRPr lang="en-US" sz="16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 Box 26"/>
            <p:cNvSpPr txBox="1">
              <a:spLocks noChangeArrowheads="1"/>
            </p:cNvSpPr>
            <p:nvPr/>
          </p:nvSpPr>
          <p:spPr bwMode="auto">
            <a:xfrm>
              <a:off x="1563188" y="5371550"/>
              <a:ext cx="56095" cy="16569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l-GR" sz="1600" i="1" dirty="0" smtClean="0">
                  <a:latin typeface="Times New Roman"/>
                  <a:cs typeface="Times New Roman"/>
                </a:rPr>
                <a:t>ζ</a:t>
              </a:r>
              <a:endParaRPr lang="en-US" sz="1600" baseline="-250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1828800" y="1112142"/>
            <a:ext cx="5486400" cy="563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Ten Profiles of the Friction Term</a:t>
            </a:r>
            <a:br>
              <a:rPr lang="en-US" smtClean="0"/>
            </a:br>
            <a:r>
              <a:rPr lang="en-US" smtClean="0"/>
              <a:t>in the Swirl-momentum Equation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306F2-06EE-4329-95C4-4E5782414BA6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1875408" y="1188342"/>
            <a:ext cx="5387331" cy="5486400"/>
            <a:chOff x="1187854" y="1295400"/>
            <a:chExt cx="3765146" cy="3834384"/>
          </a:xfrm>
        </p:grpSpPr>
        <p:pic>
          <p:nvPicPr>
            <p:cNvPr id="21" name="Picture 20" descr="fig10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95400" y="1295400"/>
              <a:ext cx="3657600" cy="3834384"/>
            </a:xfrm>
            <a:prstGeom prst="rect">
              <a:avLst/>
            </a:prstGeom>
          </p:spPr>
        </p:pic>
        <p:sp>
          <p:nvSpPr>
            <p:cNvPr id="22" name="Text Box 26"/>
            <p:cNvSpPr txBox="1">
              <a:spLocks noChangeArrowheads="1"/>
            </p:cNvSpPr>
            <p:nvPr/>
          </p:nvSpPr>
          <p:spPr bwMode="auto">
            <a:xfrm>
              <a:off x="2610970" y="1485996"/>
              <a:ext cx="250952" cy="172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600" dirty="0" smtClean="0">
                  <a:latin typeface="Times New Roman"/>
                  <a:cs typeface="Times New Roman"/>
                </a:rPr>
                <a:t>0.05</a:t>
              </a:r>
              <a:endParaRPr lang="en-US" sz="16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 Box 26"/>
            <p:cNvSpPr txBox="1">
              <a:spLocks noChangeArrowheads="1"/>
            </p:cNvSpPr>
            <p:nvPr/>
          </p:nvSpPr>
          <p:spPr bwMode="auto">
            <a:xfrm>
              <a:off x="2577375" y="4854519"/>
              <a:ext cx="179251" cy="172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600" dirty="0" smtClean="0">
                  <a:latin typeface="Times New Roman"/>
                  <a:cs typeface="Times New Roman"/>
                </a:rPr>
                <a:t>1.0</a:t>
              </a:r>
              <a:endParaRPr lang="en-US" sz="16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 Box 26"/>
            <p:cNvSpPr txBox="1">
              <a:spLocks noChangeArrowheads="1"/>
            </p:cNvSpPr>
            <p:nvPr/>
          </p:nvSpPr>
          <p:spPr bwMode="auto">
            <a:xfrm>
              <a:off x="1482873" y="3898529"/>
              <a:ext cx="71700" cy="172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600" dirty="0" smtClean="0">
                  <a:latin typeface="Times New Roman"/>
                  <a:cs typeface="Times New Roman"/>
                </a:rPr>
                <a:t>2</a:t>
              </a:r>
              <a:endParaRPr lang="en-US" sz="16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 Box 26"/>
            <p:cNvSpPr txBox="1">
              <a:spLocks noChangeArrowheads="1"/>
            </p:cNvSpPr>
            <p:nvPr/>
          </p:nvSpPr>
          <p:spPr bwMode="auto">
            <a:xfrm>
              <a:off x="1447968" y="3565792"/>
              <a:ext cx="71700" cy="172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600" dirty="0" smtClean="0">
                  <a:latin typeface="Times New Roman"/>
                  <a:cs typeface="Times New Roman"/>
                </a:rPr>
                <a:t>4</a:t>
              </a:r>
              <a:endParaRPr lang="en-US" sz="16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 Box 26"/>
            <p:cNvSpPr txBox="1">
              <a:spLocks noChangeArrowheads="1"/>
            </p:cNvSpPr>
            <p:nvPr/>
          </p:nvSpPr>
          <p:spPr bwMode="auto">
            <a:xfrm>
              <a:off x="1413065" y="3220178"/>
              <a:ext cx="71700" cy="172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600" dirty="0" smtClean="0">
                  <a:latin typeface="Times New Roman"/>
                  <a:cs typeface="Times New Roman"/>
                </a:rPr>
                <a:t>6</a:t>
              </a:r>
              <a:endParaRPr lang="en-US" sz="16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 Box 26"/>
            <p:cNvSpPr txBox="1">
              <a:spLocks noChangeArrowheads="1"/>
            </p:cNvSpPr>
            <p:nvPr/>
          </p:nvSpPr>
          <p:spPr bwMode="auto">
            <a:xfrm>
              <a:off x="1371722" y="2855245"/>
              <a:ext cx="71700" cy="172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600" dirty="0" smtClean="0">
                  <a:latin typeface="Times New Roman"/>
                  <a:cs typeface="Times New Roman"/>
                </a:rPr>
                <a:t>8</a:t>
              </a:r>
              <a:endParaRPr lang="en-US" sz="16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 Box 26"/>
            <p:cNvSpPr txBox="1">
              <a:spLocks noChangeArrowheads="1"/>
            </p:cNvSpPr>
            <p:nvPr/>
          </p:nvSpPr>
          <p:spPr bwMode="auto">
            <a:xfrm>
              <a:off x="1840932" y="1847305"/>
              <a:ext cx="63859" cy="172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600" i="1" dirty="0" smtClean="0">
                  <a:latin typeface="Times New Roman"/>
                  <a:cs typeface="Times New Roman"/>
                </a:rPr>
                <a:t>x</a:t>
              </a:r>
              <a:endParaRPr lang="en-US" sz="1600" i="1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 Box 26"/>
            <p:cNvSpPr txBox="1">
              <a:spLocks noChangeArrowheads="1"/>
            </p:cNvSpPr>
            <p:nvPr/>
          </p:nvSpPr>
          <p:spPr bwMode="auto">
            <a:xfrm>
              <a:off x="1846495" y="4857395"/>
              <a:ext cx="264396" cy="172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−</a:t>
              </a:r>
              <a:r>
                <a:rPr lang="el-GR" sz="1600" i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ψ</a:t>
              </a:r>
              <a:r>
                <a:rPr lang="el-GR" sz="1600" i="1" baseline="-250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ζζ</a:t>
              </a:r>
              <a:endParaRPr lang="en-US" sz="16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 Box 26"/>
            <p:cNvSpPr txBox="1">
              <a:spLocks noChangeArrowheads="1"/>
            </p:cNvSpPr>
            <p:nvPr/>
          </p:nvSpPr>
          <p:spPr bwMode="auto">
            <a:xfrm>
              <a:off x="1240276" y="3498368"/>
              <a:ext cx="58257" cy="172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l-GR" sz="1600" i="1" dirty="0" smtClean="0">
                  <a:latin typeface="Times New Roman"/>
                  <a:cs typeface="Times New Roman"/>
                </a:rPr>
                <a:t>ζ</a:t>
              </a:r>
              <a:endParaRPr lang="en-US" sz="16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 Box 26"/>
            <p:cNvSpPr txBox="1">
              <a:spLocks noChangeArrowheads="1"/>
            </p:cNvSpPr>
            <p:nvPr/>
          </p:nvSpPr>
          <p:spPr bwMode="auto">
            <a:xfrm>
              <a:off x="2136598" y="1870245"/>
              <a:ext cx="250952" cy="172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600" dirty="0" smtClean="0">
                  <a:latin typeface="Times New Roman"/>
                  <a:cs typeface="Times New Roman"/>
                </a:rPr>
                <a:t>0.10</a:t>
              </a:r>
              <a:endParaRPr lang="en-US" sz="16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Text Box 26"/>
            <p:cNvSpPr txBox="1">
              <a:spLocks noChangeArrowheads="1"/>
            </p:cNvSpPr>
            <p:nvPr/>
          </p:nvSpPr>
          <p:spPr bwMode="auto">
            <a:xfrm>
              <a:off x="1662226" y="2254494"/>
              <a:ext cx="250952" cy="172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600" dirty="0" smtClean="0">
                  <a:latin typeface="Times New Roman"/>
                  <a:cs typeface="Times New Roman"/>
                </a:rPr>
                <a:t>0.15</a:t>
              </a:r>
              <a:endParaRPr lang="en-US" sz="16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 Box 26"/>
            <p:cNvSpPr txBox="1">
              <a:spLocks noChangeArrowheads="1"/>
            </p:cNvSpPr>
            <p:nvPr/>
          </p:nvSpPr>
          <p:spPr bwMode="auto">
            <a:xfrm>
              <a:off x="1187854" y="2638743"/>
              <a:ext cx="250952" cy="172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600" dirty="0" smtClean="0">
                  <a:latin typeface="Times New Roman"/>
                  <a:cs typeface="Times New Roman"/>
                </a:rPr>
                <a:t>0.20</a:t>
              </a:r>
              <a:endParaRPr lang="en-US" sz="16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Text Box 26"/>
            <p:cNvSpPr txBox="1">
              <a:spLocks noChangeArrowheads="1"/>
            </p:cNvSpPr>
            <p:nvPr/>
          </p:nvSpPr>
          <p:spPr bwMode="auto">
            <a:xfrm>
              <a:off x="2047457" y="4590503"/>
              <a:ext cx="179251" cy="172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600" dirty="0" smtClean="0">
                  <a:latin typeface="Times New Roman"/>
                  <a:cs typeface="Times New Roman"/>
                </a:rPr>
                <a:t>0.5</a:t>
              </a:r>
              <a:endParaRPr lang="en-US" sz="16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Text Box 26"/>
            <p:cNvSpPr txBox="1">
              <a:spLocks noChangeArrowheads="1"/>
            </p:cNvSpPr>
            <p:nvPr/>
          </p:nvSpPr>
          <p:spPr bwMode="auto">
            <a:xfrm>
              <a:off x="1549813" y="4326486"/>
              <a:ext cx="179251" cy="172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600" dirty="0" smtClean="0">
                  <a:latin typeface="Times New Roman"/>
                  <a:cs typeface="Times New Roman"/>
                </a:rPr>
                <a:t>0.0</a:t>
              </a:r>
              <a:endParaRPr lang="en-US" sz="1600" baseline="-250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676400" y="1143000"/>
            <a:ext cx="5791200" cy="561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6934200" cy="838200"/>
          </a:xfrm>
        </p:spPr>
        <p:txBody>
          <a:bodyPr>
            <a:noAutofit/>
          </a:bodyPr>
          <a:lstStyle/>
          <a:p>
            <a:r>
              <a:rPr lang="en-US" sz="2100" dirty="0" smtClean="0"/>
              <a:t>Normalized Streamlines </a:t>
            </a:r>
            <a:r>
              <a:rPr lang="en-US" sz="21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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1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1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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  <a:sym typeface="Symbol"/>
              </a:rPr>
              <a:t>) </a:t>
            </a:r>
            <a:r>
              <a:rPr lang="en-US" sz="2100" dirty="0" smtClean="0">
                <a:sym typeface="Symbol"/>
              </a:rPr>
              <a:t>{darker contours};</a:t>
            </a:r>
            <a:br>
              <a:rPr lang="en-US" sz="2100" dirty="0" smtClean="0">
                <a:sym typeface="Symbol"/>
              </a:rPr>
            </a:br>
            <a:r>
              <a:rPr lang="en-US" sz="2100" dirty="0" smtClean="0">
                <a:sym typeface="Symbol"/>
              </a:rPr>
              <a:t>Isopleths of Angular Momentum</a:t>
            </a:r>
            <a:r>
              <a:rPr lang="en-US" sz="2100" dirty="0" smtClean="0"/>
              <a:t> </a:t>
            </a:r>
            <a:r>
              <a:rPr lang="el-GR" sz="2100" i="1" dirty="0" smtClean="0"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1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l-GR" sz="2100" i="1" dirty="0" smtClean="0">
                <a:latin typeface="Times New Roman" pitchFamily="18" charset="0"/>
                <a:cs typeface="Times New Roman" pitchFamily="18" charset="0"/>
              </a:rPr>
              <a:t>ζ</a:t>
            </a:r>
            <a:r>
              <a:rPr lang="el-GR" sz="21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100" dirty="0" smtClean="0"/>
              <a:t> {lighter contours} </a:t>
            </a:r>
            <a:r>
              <a:rPr lang="en-US" sz="2100" dirty="0" smtClean="0">
                <a:sym typeface="Symbol"/>
              </a:rPr>
              <a:t> </a:t>
            </a:r>
            <a:endParaRPr lang="en-US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EA1045-2B50-4025-A1A9-61D166514A6B}" type="slidenum">
              <a:rPr lang="en-US" smtClean="0"/>
              <a:pPr/>
              <a:t>22</a:t>
            </a:fld>
            <a:endParaRPr lang="en-US" dirty="0"/>
          </a:p>
        </p:txBody>
      </p:sp>
      <p:grpSp>
        <p:nvGrpSpPr>
          <p:cNvPr id="5" name="Group 89"/>
          <p:cNvGrpSpPr/>
          <p:nvPr/>
        </p:nvGrpSpPr>
        <p:grpSpPr>
          <a:xfrm>
            <a:off x="1846903" y="1244169"/>
            <a:ext cx="5466950" cy="5380902"/>
            <a:chOff x="1039699" y="911629"/>
            <a:chExt cx="4645113" cy="4572000"/>
          </a:xfrm>
        </p:grpSpPr>
        <p:pic>
          <p:nvPicPr>
            <p:cNvPr id="31" name="Picture 30" descr="fig1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6498" y="911629"/>
              <a:ext cx="4572000" cy="4572000"/>
            </a:xfrm>
            <a:prstGeom prst="rect">
              <a:avLst/>
            </a:prstGeom>
          </p:spPr>
        </p:pic>
        <p:sp>
          <p:nvSpPr>
            <p:cNvPr id="32" name="Text Box 26"/>
            <p:cNvSpPr txBox="1">
              <a:spLocks noChangeArrowheads="1"/>
            </p:cNvSpPr>
            <p:nvPr/>
          </p:nvSpPr>
          <p:spPr bwMode="auto">
            <a:xfrm>
              <a:off x="1897955" y="5162129"/>
              <a:ext cx="217925" cy="209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 smtClean="0">
                  <a:latin typeface="Times New Roman"/>
                  <a:cs typeface="Times New Roman"/>
                </a:rPr>
                <a:t>0.2</a:t>
              </a:r>
              <a:endParaRPr lang="en-US" sz="16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Text Box 26"/>
            <p:cNvSpPr txBox="1">
              <a:spLocks noChangeArrowheads="1"/>
            </p:cNvSpPr>
            <p:nvPr/>
          </p:nvSpPr>
          <p:spPr bwMode="auto">
            <a:xfrm>
              <a:off x="3391769" y="5270299"/>
              <a:ext cx="77636" cy="209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x</a:t>
              </a:r>
              <a:endParaRPr lang="en-US" sz="16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 Box 26"/>
            <p:cNvSpPr txBox="1">
              <a:spLocks noChangeArrowheads="1"/>
            </p:cNvSpPr>
            <p:nvPr/>
          </p:nvSpPr>
          <p:spPr bwMode="auto">
            <a:xfrm>
              <a:off x="2795730" y="5162129"/>
              <a:ext cx="217925" cy="209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 smtClean="0">
                  <a:latin typeface="Times New Roman"/>
                  <a:cs typeface="Times New Roman"/>
                </a:rPr>
                <a:t>0.4</a:t>
              </a:r>
              <a:endParaRPr lang="en-US" sz="16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Text Box 26"/>
            <p:cNvSpPr txBox="1">
              <a:spLocks noChangeArrowheads="1"/>
            </p:cNvSpPr>
            <p:nvPr/>
          </p:nvSpPr>
          <p:spPr bwMode="auto">
            <a:xfrm>
              <a:off x="3682421" y="5162129"/>
              <a:ext cx="217925" cy="209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 smtClean="0">
                  <a:latin typeface="Times New Roman"/>
                  <a:cs typeface="Times New Roman"/>
                </a:rPr>
                <a:t>0.6</a:t>
              </a:r>
              <a:endParaRPr lang="en-US" sz="16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Text Box 26"/>
            <p:cNvSpPr txBox="1">
              <a:spLocks noChangeArrowheads="1"/>
            </p:cNvSpPr>
            <p:nvPr/>
          </p:nvSpPr>
          <p:spPr bwMode="auto">
            <a:xfrm>
              <a:off x="4580196" y="5162129"/>
              <a:ext cx="217925" cy="209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 smtClean="0">
                  <a:latin typeface="Times New Roman"/>
                  <a:cs typeface="Times New Roman"/>
                </a:rPr>
                <a:t>0.8</a:t>
              </a:r>
              <a:endParaRPr lang="en-US" sz="16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Text Box 26"/>
            <p:cNvSpPr txBox="1">
              <a:spLocks noChangeArrowheads="1"/>
            </p:cNvSpPr>
            <p:nvPr/>
          </p:nvSpPr>
          <p:spPr bwMode="auto">
            <a:xfrm>
              <a:off x="5466887" y="5162129"/>
              <a:ext cx="217925" cy="209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 smtClean="0">
                  <a:latin typeface="Times New Roman"/>
                  <a:cs typeface="Times New Roman"/>
                </a:rPr>
                <a:t>1.0</a:t>
              </a:r>
              <a:endParaRPr lang="en-US" sz="16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Text Box 26"/>
            <p:cNvSpPr txBox="1">
              <a:spLocks noChangeArrowheads="1"/>
            </p:cNvSpPr>
            <p:nvPr/>
          </p:nvSpPr>
          <p:spPr bwMode="auto">
            <a:xfrm>
              <a:off x="1204349" y="5018042"/>
              <a:ext cx="87170" cy="209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600" dirty="0" smtClean="0">
                  <a:latin typeface="Times New Roman"/>
                  <a:cs typeface="Times New Roman"/>
                </a:rPr>
                <a:t>0</a:t>
              </a:r>
              <a:endParaRPr lang="en-US" sz="16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Text Box 26"/>
            <p:cNvSpPr txBox="1">
              <a:spLocks noChangeArrowheads="1"/>
            </p:cNvSpPr>
            <p:nvPr/>
          </p:nvSpPr>
          <p:spPr bwMode="auto">
            <a:xfrm>
              <a:off x="1204349" y="4169033"/>
              <a:ext cx="87170" cy="209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600" dirty="0" smtClean="0">
                  <a:latin typeface="Times New Roman"/>
                  <a:cs typeface="Times New Roman"/>
                </a:rPr>
                <a:t>2</a:t>
              </a:r>
              <a:endParaRPr lang="en-US" sz="16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Text Box 26"/>
            <p:cNvSpPr txBox="1">
              <a:spLocks noChangeArrowheads="1"/>
            </p:cNvSpPr>
            <p:nvPr/>
          </p:nvSpPr>
          <p:spPr bwMode="auto">
            <a:xfrm>
              <a:off x="1204349" y="3320025"/>
              <a:ext cx="87170" cy="209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600" dirty="0" smtClean="0">
                  <a:latin typeface="Times New Roman"/>
                  <a:cs typeface="Times New Roman"/>
                </a:rPr>
                <a:t>4</a:t>
              </a:r>
              <a:endParaRPr lang="en-US" sz="16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Text Box 26"/>
            <p:cNvSpPr txBox="1">
              <a:spLocks noChangeArrowheads="1"/>
            </p:cNvSpPr>
            <p:nvPr/>
          </p:nvSpPr>
          <p:spPr bwMode="auto">
            <a:xfrm>
              <a:off x="1204349" y="2471017"/>
              <a:ext cx="87170" cy="209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600" dirty="0" smtClean="0">
                  <a:latin typeface="Times New Roman"/>
                  <a:cs typeface="Times New Roman"/>
                </a:rPr>
                <a:t>6</a:t>
              </a:r>
              <a:endParaRPr lang="en-US" sz="16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Text Box 26"/>
            <p:cNvSpPr txBox="1">
              <a:spLocks noChangeArrowheads="1"/>
            </p:cNvSpPr>
            <p:nvPr/>
          </p:nvSpPr>
          <p:spPr bwMode="auto">
            <a:xfrm>
              <a:off x="1204349" y="1622009"/>
              <a:ext cx="87170" cy="209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600" dirty="0" smtClean="0">
                  <a:latin typeface="Times New Roman"/>
                  <a:cs typeface="Times New Roman"/>
                </a:rPr>
                <a:t>8</a:t>
              </a:r>
              <a:endParaRPr lang="en-US" sz="16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Text Box 26"/>
            <p:cNvSpPr txBox="1">
              <a:spLocks noChangeArrowheads="1"/>
            </p:cNvSpPr>
            <p:nvPr/>
          </p:nvSpPr>
          <p:spPr bwMode="auto">
            <a:xfrm>
              <a:off x="1039699" y="3059113"/>
              <a:ext cx="70826" cy="209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sz="1600" i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ζ</a:t>
              </a:r>
              <a:endParaRPr lang="en-US" sz="16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Text Box 26"/>
            <p:cNvSpPr txBox="1">
              <a:spLocks noChangeArrowheads="1"/>
            </p:cNvSpPr>
            <p:nvPr/>
          </p:nvSpPr>
          <p:spPr bwMode="auto">
            <a:xfrm rot="16200000">
              <a:off x="1443526" y="955890"/>
              <a:ext cx="217925" cy="209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 smtClean="0">
                  <a:latin typeface="Times New Roman"/>
                  <a:cs typeface="Times New Roman"/>
                </a:rPr>
                <a:t>0.9</a:t>
              </a:r>
              <a:endParaRPr lang="en-US" sz="16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Text Box 26"/>
            <p:cNvSpPr txBox="1">
              <a:spLocks noChangeArrowheads="1"/>
            </p:cNvSpPr>
            <p:nvPr/>
          </p:nvSpPr>
          <p:spPr bwMode="auto">
            <a:xfrm rot="16200000">
              <a:off x="1890681" y="955890"/>
              <a:ext cx="217925" cy="209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 smtClean="0">
                  <a:latin typeface="Times New Roman"/>
                  <a:cs typeface="Times New Roman"/>
                </a:rPr>
                <a:t>0.8</a:t>
              </a:r>
              <a:endParaRPr lang="en-US" sz="16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Text Box 26"/>
            <p:cNvSpPr txBox="1">
              <a:spLocks noChangeArrowheads="1"/>
            </p:cNvSpPr>
            <p:nvPr/>
          </p:nvSpPr>
          <p:spPr bwMode="auto">
            <a:xfrm rot="16200000">
              <a:off x="2337836" y="955890"/>
              <a:ext cx="217925" cy="209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 smtClean="0">
                  <a:latin typeface="Times New Roman"/>
                  <a:cs typeface="Times New Roman"/>
                </a:rPr>
                <a:t>0.7</a:t>
              </a:r>
              <a:endParaRPr lang="en-US" sz="16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Text Box 26"/>
            <p:cNvSpPr txBox="1">
              <a:spLocks noChangeArrowheads="1"/>
            </p:cNvSpPr>
            <p:nvPr/>
          </p:nvSpPr>
          <p:spPr bwMode="auto">
            <a:xfrm rot="16200000">
              <a:off x="2784991" y="955890"/>
              <a:ext cx="217925" cy="209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 smtClean="0">
                  <a:latin typeface="Times New Roman"/>
                  <a:cs typeface="Times New Roman"/>
                </a:rPr>
                <a:t>0.6</a:t>
              </a:r>
              <a:endParaRPr lang="en-US" sz="16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Text Box 26"/>
            <p:cNvSpPr txBox="1">
              <a:spLocks noChangeArrowheads="1"/>
            </p:cNvSpPr>
            <p:nvPr/>
          </p:nvSpPr>
          <p:spPr bwMode="auto">
            <a:xfrm rot="16200000">
              <a:off x="3232146" y="955890"/>
              <a:ext cx="217925" cy="209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 smtClean="0">
                  <a:latin typeface="Times New Roman"/>
                  <a:cs typeface="Times New Roman"/>
                </a:rPr>
                <a:t>0.5</a:t>
              </a:r>
              <a:endParaRPr lang="en-US" sz="16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Text Box 26"/>
            <p:cNvSpPr txBox="1">
              <a:spLocks noChangeArrowheads="1"/>
            </p:cNvSpPr>
            <p:nvPr/>
          </p:nvSpPr>
          <p:spPr bwMode="auto">
            <a:xfrm rot="16200000">
              <a:off x="3679301" y="955890"/>
              <a:ext cx="217925" cy="209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 smtClean="0">
                  <a:latin typeface="Times New Roman"/>
                  <a:cs typeface="Times New Roman"/>
                </a:rPr>
                <a:t>0.4</a:t>
              </a:r>
              <a:endParaRPr lang="en-US" sz="16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Text Box 26"/>
            <p:cNvSpPr txBox="1">
              <a:spLocks noChangeArrowheads="1"/>
            </p:cNvSpPr>
            <p:nvPr/>
          </p:nvSpPr>
          <p:spPr bwMode="auto">
            <a:xfrm rot="16200000">
              <a:off x="4126456" y="955890"/>
              <a:ext cx="217925" cy="209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 smtClean="0">
                  <a:latin typeface="Times New Roman"/>
                  <a:cs typeface="Times New Roman"/>
                </a:rPr>
                <a:t>0.3</a:t>
              </a:r>
              <a:endParaRPr lang="en-US" sz="16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Text Box 26"/>
            <p:cNvSpPr txBox="1">
              <a:spLocks noChangeArrowheads="1"/>
            </p:cNvSpPr>
            <p:nvPr/>
          </p:nvSpPr>
          <p:spPr bwMode="auto">
            <a:xfrm rot="16200000">
              <a:off x="4573611" y="955890"/>
              <a:ext cx="217925" cy="209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 smtClean="0">
                  <a:latin typeface="Times New Roman"/>
                  <a:cs typeface="Times New Roman"/>
                </a:rPr>
                <a:t>0.2</a:t>
              </a:r>
              <a:endParaRPr lang="en-US" sz="16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Text Box 26"/>
            <p:cNvSpPr txBox="1">
              <a:spLocks noChangeArrowheads="1"/>
            </p:cNvSpPr>
            <p:nvPr/>
          </p:nvSpPr>
          <p:spPr bwMode="auto">
            <a:xfrm rot="16200000">
              <a:off x="5020768" y="955890"/>
              <a:ext cx="217925" cy="209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 smtClean="0">
                  <a:latin typeface="Times New Roman"/>
                  <a:cs typeface="Times New Roman"/>
                </a:rPr>
                <a:t>0.1</a:t>
              </a:r>
              <a:endParaRPr lang="en-US" sz="16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" name="Text Box 26"/>
            <p:cNvSpPr txBox="1">
              <a:spLocks noChangeArrowheads="1"/>
            </p:cNvSpPr>
            <p:nvPr/>
          </p:nvSpPr>
          <p:spPr bwMode="auto">
            <a:xfrm>
              <a:off x="1338231" y="2188943"/>
              <a:ext cx="217925" cy="20920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 dirty="0" smtClean="0">
                  <a:latin typeface="Times New Roman"/>
                  <a:cs typeface="Times New Roman"/>
                </a:rPr>
                <a:t>1.3</a:t>
              </a:r>
              <a:endParaRPr lang="en-US" sz="1600" b="1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Text Box 26"/>
            <p:cNvSpPr txBox="1">
              <a:spLocks noChangeArrowheads="1"/>
            </p:cNvSpPr>
            <p:nvPr/>
          </p:nvSpPr>
          <p:spPr bwMode="auto">
            <a:xfrm>
              <a:off x="1570988" y="1895226"/>
              <a:ext cx="217925" cy="20920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 dirty="0" smtClean="0">
                  <a:latin typeface="Times New Roman"/>
                  <a:cs typeface="Times New Roman"/>
                </a:rPr>
                <a:t>1.2</a:t>
              </a:r>
              <a:endParaRPr lang="en-US" sz="1600" b="1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Text Box 26"/>
            <p:cNvSpPr txBox="1">
              <a:spLocks noChangeArrowheads="1"/>
            </p:cNvSpPr>
            <p:nvPr/>
          </p:nvSpPr>
          <p:spPr bwMode="auto">
            <a:xfrm>
              <a:off x="1606387" y="2909380"/>
              <a:ext cx="217925" cy="20920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 dirty="0" smtClean="0">
                  <a:latin typeface="Times New Roman"/>
                  <a:cs typeface="Times New Roman"/>
                </a:rPr>
                <a:t>1.1</a:t>
              </a:r>
              <a:endParaRPr lang="en-US" sz="1600" b="1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Text Box 26"/>
            <p:cNvSpPr txBox="1">
              <a:spLocks noChangeArrowheads="1"/>
            </p:cNvSpPr>
            <p:nvPr/>
          </p:nvSpPr>
          <p:spPr bwMode="auto">
            <a:xfrm>
              <a:off x="2180314" y="2503158"/>
              <a:ext cx="217925" cy="20920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 dirty="0" smtClean="0">
                  <a:latin typeface="Times New Roman"/>
                  <a:cs typeface="Times New Roman"/>
                </a:rPr>
                <a:t>0.9</a:t>
              </a:r>
              <a:endParaRPr lang="en-US" sz="1600" b="1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Text Box 26"/>
            <p:cNvSpPr txBox="1">
              <a:spLocks noChangeArrowheads="1"/>
            </p:cNvSpPr>
            <p:nvPr/>
          </p:nvSpPr>
          <p:spPr bwMode="auto">
            <a:xfrm>
              <a:off x="2523906" y="2066278"/>
              <a:ext cx="217925" cy="20920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 dirty="0" smtClean="0">
                  <a:latin typeface="Times New Roman"/>
                  <a:cs typeface="Times New Roman"/>
                </a:rPr>
                <a:t>0.8</a:t>
              </a:r>
              <a:endParaRPr lang="en-US" sz="1600" b="1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Text Box 26"/>
            <p:cNvSpPr txBox="1">
              <a:spLocks noChangeArrowheads="1"/>
            </p:cNvSpPr>
            <p:nvPr/>
          </p:nvSpPr>
          <p:spPr bwMode="auto">
            <a:xfrm>
              <a:off x="2557155" y="3346438"/>
              <a:ext cx="217925" cy="20920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 dirty="0" smtClean="0">
                  <a:latin typeface="Times New Roman"/>
                  <a:cs typeface="Times New Roman"/>
                </a:rPr>
                <a:t>0.7</a:t>
              </a:r>
              <a:endParaRPr lang="en-US" sz="1600" b="1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Text Box 26"/>
            <p:cNvSpPr txBox="1">
              <a:spLocks noChangeArrowheads="1"/>
            </p:cNvSpPr>
            <p:nvPr/>
          </p:nvSpPr>
          <p:spPr bwMode="auto">
            <a:xfrm>
              <a:off x="3487379" y="2055194"/>
              <a:ext cx="217925" cy="20920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 dirty="0" smtClean="0">
                  <a:latin typeface="Times New Roman"/>
                  <a:cs typeface="Times New Roman"/>
                </a:rPr>
                <a:t>0.5</a:t>
              </a:r>
              <a:endParaRPr lang="en-US" sz="1600" b="1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Text Box 26"/>
            <p:cNvSpPr txBox="1">
              <a:spLocks noChangeArrowheads="1"/>
            </p:cNvSpPr>
            <p:nvPr/>
          </p:nvSpPr>
          <p:spPr bwMode="auto">
            <a:xfrm>
              <a:off x="3039294" y="2975137"/>
              <a:ext cx="217925" cy="20920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 dirty="0" smtClean="0">
                  <a:latin typeface="Times New Roman"/>
                  <a:cs typeface="Times New Roman"/>
                </a:rPr>
                <a:t>0.6</a:t>
              </a:r>
              <a:endParaRPr lang="en-US" sz="1600" b="1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Text Box 26"/>
            <p:cNvSpPr txBox="1">
              <a:spLocks noChangeArrowheads="1"/>
            </p:cNvSpPr>
            <p:nvPr/>
          </p:nvSpPr>
          <p:spPr bwMode="auto">
            <a:xfrm>
              <a:off x="3826232" y="2770090"/>
              <a:ext cx="217925" cy="20920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 dirty="0" smtClean="0">
                  <a:latin typeface="Times New Roman"/>
                  <a:cs typeface="Times New Roman"/>
                </a:rPr>
                <a:t>0.4</a:t>
              </a:r>
              <a:endParaRPr lang="en-US" sz="1600" b="1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Text Box 26"/>
            <p:cNvSpPr txBox="1">
              <a:spLocks noChangeArrowheads="1"/>
            </p:cNvSpPr>
            <p:nvPr/>
          </p:nvSpPr>
          <p:spPr bwMode="auto">
            <a:xfrm>
              <a:off x="4247410" y="2021945"/>
              <a:ext cx="217925" cy="20920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 dirty="0" smtClean="0">
                  <a:latin typeface="Times New Roman"/>
                  <a:cs typeface="Times New Roman"/>
                </a:rPr>
                <a:t>0.3</a:t>
              </a:r>
              <a:endParaRPr lang="en-US" sz="1600" b="1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Text Box 26"/>
            <p:cNvSpPr txBox="1">
              <a:spLocks noChangeArrowheads="1"/>
            </p:cNvSpPr>
            <p:nvPr/>
          </p:nvSpPr>
          <p:spPr bwMode="auto">
            <a:xfrm>
              <a:off x="4330537" y="3861829"/>
              <a:ext cx="217925" cy="20920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 dirty="0" smtClean="0">
                  <a:latin typeface="Times New Roman"/>
                  <a:cs typeface="Times New Roman"/>
                </a:rPr>
                <a:t>0.2</a:t>
              </a:r>
              <a:endParaRPr lang="en-US" sz="1600" b="1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Text Box 26"/>
            <p:cNvSpPr txBox="1">
              <a:spLocks noChangeArrowheads="1"/>
            </p:cNvSpPr>
            <p:nvPr/>
          </p:nvSpPr>
          <p:spPr bwMode="auto">
            <a:xfrm>
              <a:off x="4773882" y="4077960"/>
              <a:ext cx="217925" cy="20920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 dirty="0" smtClean="0">
                  <a:latin typeface="Times New Roman"/>
                  <a:cs typeface="Times New Roman"/>
                </a:rPr>
                <a:t>0.1</a:t>
              </a:r>
              <a:endParaRPr lang="en-US" sz="1600" b="1" baseline="-250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defTabSz="966788"/>
            <a:fld id="{FFDCF4B4-46A2-45BC-A8E2-B307F95ADC0A}" type="slidenum">
              <a:rPr lang="en-US" smtClean="0"/>
              <a:pPr defTabSz="966788"/>
              <a:t>23</a:t>
            </a:fld>
            <a:endParaRPr lang="en-US" smtClean="0"/>
          </a:p>
        </p:txBody>
      </p:sp>
      <p:sp>
        <p:nvSpPr>
          <p:cNvPr id="308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6691313" cy="838200"/>
          </a:xfrm>
        </p:spPr>
        <p:txBody>
          <a:bodyPr/>
          <a:lstStyle/>
          <a:p>
            <a:pPr eaLnBrk="1" hangingPunct="1"/>
            <a:r>
              <a:rPr lang="en-US" sz="2200" smtClean="0">
                <a:latin typeface="Arial" charset="0"/>
              </a:rPr>
              <a:t>The Energetics</a:t>
            </a:r>
            <a:br>
              <a:rPr lang="en-US" sz="2200" smtClean="0">
                <a:latin typeface="Arial" charset="0"/>
              </a:rPr>
            </a:br>
            <a:r>
              <a:rPr lang="en-US" sz="2200" smtClean="0">
                <a:latin typeface="Arial" charset="0"/>
              </a:rPr>
              <a:t>of the Tropical-Cyclone Boundary Layer</a:t>
            </a:r>
          </a:p>
        </p:txBody>
      </p:sp>
      <p:sp>
        <p:nvSpPr>
          <p:cNvPr id="308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393825"/>
            <a:ext cx="8378825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latin typeface="Arial" charset="0"/>
              </a:rPr>
              <a:t>Adoption of the incompressibility approximation decouples</a:t>
            </a:r>
            <a:br>
              <a:rPr lang="en-US" smtClean="0">
                <a:latin typeface="Arial" charset="0"/>
              </a:rPr>
            </a:br>
            <a:r>
              <a:rPr lang="en-US" smtClean="0">
                <a:latin typeface="Arial" charset="0"/>
              </a:rPr>
              <a:t>the analyses of the boundary-layer dynamics and energetics.</a:t>
            </a:r>
          </a:p>
          <a:p>
            <a:pPr lvl="1" eaLnBrk="1" hangingPunct="1"/>
            <a:r>
              <a:rPr lang="en-US" sz="1600" smtClean="0">
                <a:latin typeface="Arial" charset="0"/>
              </a:rPr>
              <a:t>The components of the in-hand wind field enter</a:t>
            </a:r>
            <a:br>
              <a:rPr lang="en-US" sz="1600" smtClean="0">
                <a:latin typeface="Arial" charset="0"/>
              </a:rPr>
            </a:br>
            <a:r>
              <a:rPr lang="en-US" sz="1600" smtClean="0">
                <a:latin typeface="Arial" charset="0"/>
              </a:rPr>
              <a:t>as known variable coefficients in the advective terms of the conservation laws</a:t>
            </a:r>
            <a:br>
              <a:rPr lang="en-US" sz="1600" smtClean="0">
                <a:latin typeface="Arial" charset="0"/>
              </a:rPr>
            </a:br>
            <a:r>
              <a:rPr lang="en-US" sz="1600" smtClean="0">
                <a:latin typeface="Arial" charset="0"/>
              </a:rPr>
              <a:t>for the energetics (conservation of water vapor </a:t>
            </a:r>
            <a:r>
              <a:rPr lang="en-US" sz="1600" i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1600" smtClean="0">
                <a:latin typeface="Arial" charset="0"/>
              </a:rPr>
              <a:t> and total stagnation energy </a:t>
            </a:r>
            <a:r>
              <a:rPr lang="en-US" sz="1600" i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600" smtClean="0">
                <a:latin typeface="Arial" charset="0"/>
              </a:rPr>
              <a:t>).</a:t>
            </a:r>
          </a:p>
          <a:p>
            <a:pPr lvl="1" eaLnBrk="1" hangingPunct="1"/>
            <a:r>
              <a:rPr lang="en-US" sz="1600" smtClean="0">
                <a:latin typeface="Arial" charset="0"/>
              </a:rPr>
              <a:t>Explicitly, under equidiffusion, the boundary-value problems</a:t>
            </a:r>
            <a:br>
              <a:rPr lang="en-US" sz="1600" smtClean="0">
                <a:latin typeface="Arial" charset="0"/>
              </a:rPr>
            </a:br>
            <a:r>
              <a:rPr lang="en-US" sz="1600" smtClean="0">
                <a:latin typeface="Arial" charset="0"/>
              </a:rPr>
              <a:t>for </a:t>
            </a:r>
            <a:r>
              <a:rPr lang="en-US" sz="1600" i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1600" smtClean="0">
                <a:latin typeface="Arial" charset="0"/>
              </a:rPr>
              <a:t> and </a:t>
            </a:r>
            <a:r>
              <a:rPr lang="en-US" sz="1600" i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600" smtClean="0">
                <a:latin typeface="Arial" charset="0"/>
              </a:rPr>
              <a:t>(</a:t>
            </a:r>
            <a:r>
              <a:rPr lang="en-US" sz="1600" smtClean="0">
                <a:latin typeface="Arial" charset="0"/>
                <a:sym typeface="Symbol" pitchFamily="18" charset="2"/>
              </a:rPr>
              <a:t></a:t>
            </a:r>
            <a:r>
              <a:rPr lang="en-US" sz="1600" i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600" i="1" baseline="-2500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600" i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600" smtClean="0">
                <a:latin typeface="Arial" charset="0"/>
              </a:rPr>
              <a:t> </a:t>
            </a:r>
            <a:r>
              <a:rPr lang="en-US" sz="1600" i="1" smtClean="0">
                <a:latin typeface="Times New Roman" pitchFamily="18" charset="0"/>
                <a:cs typeface="Times New Roman" pitchFamily="18" charset="0"/>
              </a:rPr>
              <a:t>+ LY + gz + q</a:t>
            </a:r>
            <a:r>
              <a:rPr lang="en-US" sz="1600" i="1" baseline="30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i="1" smtClean="0">
                <a:latin typeface="Times New Roman" pitchFamily="18" charset="0"/>
                <a:cs typeface="Times New Roman" pitchFamily="18" charset="0"/>
              </a:rPr>
              <a:t>/2) </a:t>
            </a:r>
            <a:r>
              <a:rPr lang="en-US" sz="1600" smtClean="0">
                <a:latin typeface="Arial" charset="0"/>
              </a:rPr>
              <a:t>are:</a:t>
            </a:r>
            <a:br>
              <a:rPr lang="en-US" sz="1600" smtClean="0">
                <a:latin typeface="Arial" charset="0"/>
              </a:rPr>
            </a:br>
            <a:r>
              <a:rPr lang="en-US" sz="1600" smtClean="0">
                <a:latin typeface="Arial" charset="0"/>
              </a:rPr>
              <a:t/>
            </a:r>
            <a:br>
              <a:rPr lang="en-US" sz="1600" smtClean="0">
                <a:latin typeface="Arial" charset="0"/>
              </a:rPr>
            </a:br>
            <a:r>
              <a:rPr lang="en-US" sz="1600" smtClean="0">
                <a:latin typeface="Arial" charset="0"/>
              </a:rPr>
              <a:t/>
            </a:r>
            <a:br>
              <a:rPr lang="en-US" sz="1600" smtClean="0">
                <a:latin typeface="Arial" charset="0"/>
              </a:rPr>
            </a:br>
            <a:r>
              <a:rPr lang="en-US" sz="1600" smtClean="0">
                <a:latin typeface="Arial" charset="0"/>
              </a:rPr>
              <a:t>subject to the starting and boundary conditions:</a:t>
            </a:r>
          </a:p>
          <a:p>
            <a:pPr lvl="1" eaLnBrk="1" hangingPunct="1"/>
            <a:endParaRPr lang="en-US" sz="1500" smtClean="0">
              <a:latin typeface="Arial" charset="0"/>
            </a:endParaRPr>
          </a:p>
          <a:p>
            <a:pPr lvl="1" eaLnBrk="1" hangingPunct="1"/>
            <a:endParaRPr lang="en-US" sz="1500" smtClean="0">
              <a:latin typeface="Arial" charset="0"/>
            </a:endParaRPr>
          </a:p>
          <a:p>
            <a:pPr lvl="1" eaLnBrk="1" hangingPunct="1"/>
            <a:endParaRPr lang="en-US" sz="1500" smtClean="0">
              <a:latin typeface="Arial" charset="0"/>
            </a:endParaRPr>
          </a:p>
          <a:p>
            <a:pPr lvl="1" eaLnBrk="1" hangingPunct="1"/>
            <a:endParaRPr lang="en-US" sz="1500" smtClean="0">
              <a:latin typeface="Arial" charset="0"/>
            </a:endParaRPr>
          </a:p>
          <a:p>
            <a:pPr lvl="1" eaLnBrk="1" hangingPunct="1"/>
            <a:r>
              <a:rPr lang="en-US" sz="1600" smtClean="0">
                <a:latin typeface="Arial" charset="0"/>
              </a:rPr>
              <a:t>In this formulation, the boundary-value problems for </a:t>
            </a:r>
            <a:r>
              <a:rPr lang="en-US" sz="1600" i="1" smtClean="0">
                <a:latin typeface="Times New Roman" pitchFamily="18" charset="0"/>
                <a:cs typeface="Times New Roman" pitchFamily="18" charset="0"/>
              </a:rPr>
              <a:t>Y(x,</a:t>
            </a:r>
            <a:r>
              <a:rPr lang="en-US" sz="1600" i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</a:t>
            </a:r>
            <a:r>
              <a:rPr lang="en-US" sz="1600" i="1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600" smtClean="0">
                <a:latin typeface="Arial" charset="0"/>
              </a:rPr>
              <a:t>and </a:t>
            </a:r>
            <a:r>
              <a:rPr lang="en-US" sz="1600" i="1" smtClean="0">
                <a:latin typeface="Times New Roman" pitchFamily="18" charset="0"/>
                <a:cs typeface="Times New Roman" pitchFamily="18" charset="0"/>
              </a:rPr>
              <a:t>E(x,</a:t>
            </a:r>
            <a:r>
              <a:rPr lang="en-US" sz="1600" i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) </a:t>
            </a:r>
            <a:r>
              <a:rPr lang="en-US" sz="1600" smtClean="0">
                <a:latin typeface="Arial" charset="0"/>
                <a:sym typeface="Symbol" pitchFamily="18" charset="2"/>
              </a:rPr>
              <a:t>are decoupled;</a:t>
            </a:r>
            <a:br>
              <a:rPr lang="en-US" sz="1600" smtClean="0">
                <a:latin typeface="Arial" charset="0"/>
                <a:sym typeface="Symbol" pitchFamily="18" charset="2"/>
              </a:rPr>
            </a:br>
            <a:r>
              <a:rPr lang="en-US" sz="1600" smtClean="0">
                <a:latin typeface="Arial" charset="0"/>
                <a:sym typeface="Symbol" pitchFamily="18" charset="2"/>
              </a:rPr>
              <a:t>more generally, the sea-surface temperature is not isothermal for all </a:t>
            </a:r>
            <a:r>
              <a:rPr lang="en-US" sz="1600" i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sz="1600" smtClean="0">
                <a:latin typeface="Arial" charset="0"/>
                <a:sym typeface="Symbol" pitchFamily="18" charset="2"/>
              </a:rPr>
              <a:t>,</a:t>
            </a:r>
            <a:br>
              <a:rPr lang="en-US" sz="1600" smtClean="0">
                <a:latin typeface="Arial" charset="0"/>
                <a:sym typeface="Symbol" pitchFamily="18" charset="2"/>
              </a:rPr>
            </a:br>
            <a:r>
              <a:rPr lang="en-US" sz="1600" i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Y</a:t>
            </a:r>
            <a:r>
              <a:rPr lang="en-US" sz="1600" i="1" baseline="-250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sea</a:t>
            </a:r>
            <a:r>
              <a:rPr lang="en-US" sz="1600" smtClean="0">
                <a:latin typeface="Arial" charset="0"/>
                <a:sym typeface="Symbol" pitchFamily="18" charset="2"/>
              </a:rPr>
              <a:t> is linked to </a:t>
            </a:r>
            <a:r>
              <a:rPr lang="en-US" sz="1600" i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</a:t>
            </a:r>
            <a:r>
              <a:rPr lang="en-US" sz="1600" i="1" baseline="-250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sea</a:t>
            </a:r>
            <a:r>
              <a:rPr lang="en-US" sz="1600" smtClean="0">
                <a:latin typeface="Arial" charset="0"/>
                <a:sym typeface="Symbol" pitchFamily="18" charset="2"/>
              </a:rPr>
              <a:t> , and the problems are coupled.</a:t>
            </a:r>
          </a:p>
          <a:p>
            <a:pPr lvl="1" eaLnBrk="1" hangingPunct="1"/>
            <a:r>
              <a:rPr lang="en-US" sz="1600" smtClean="0">
                <a:latin typeface="Arial" charset="0"/>
                <a:sym typeface="Symbol" pitchFamily="18" charset="2"/>
              </a:rPr>
              <a:t>Observationally, the tropical-cyclone boundary layer remains</a:t>
            </a:r>
            <a:br>
              <a:rPr lang="en-US" sz="1600" smtClean="0">
                <a:latin typeface="Arial" charset="0"/>
                <a:sym typeface="Symbol" pitchFamily="18" charset="2"/>
              </a:rPr>
            </a:br>
            <a:r>
              <a:rPr lang="en-US" sz="1600" smtClean="0">
                <a:latin typeface="Arial" charset="0"/>
                <a:sym typeface="Symbol" pitchFamily="18" charset="2"/>
              </a:rPr>
              <a:t>predominantly unsaturated for all </a:t>
            </a:r>
            <a:r>
              <a:rPr lang="en-US" sz="1600" i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sz="1600" smtClean="0">
                <a:latin typeface="Arial" charset="0"/>
                <a:sym typeface="Symbol" pitchFamily="18" charset="2"/>
              </a:rPr>
              <a:t> and .</a:t>
            </a:r>
            <a:endParaRPr lang="en-US" sz="1600" smtClean="0">
              <a:latin typeface="Arial" charset="0"/>
            </a:endParaRP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3363913" y="3367088"/>
          <a:ext cx="2171700" cy="254000"/>
        </p:xfrm>
        <a:graphic>
          <a:graphicData uri="http://schemas.openxmlformats.org/presentationml/2006/ole">
            <p:oleObj spid="_x0000_s3074" name="Equation" r:id="rId3" imgW="2171520" imgH="253800" progId="Equation.3">
              <p:embed/>
            </p:oleObj>
          </a:graphicData>
        </a:graphic>
      </p:graphicFrame>
      <p:graphicFrame>
        <p:nvGraphicFramePr>
          <p:cNvPr id="3075" name="Object 4"/>
          <p:cNvGraphicFramePr>
            <a:graphicFrameLocks noChangeAspect="1"/>
          </p:cNvGraphicFramePr>
          <p:nvPr/>
        </p:nvGraphicFramePr>
        <p:xfrm>
          <a:off x="3378200" y="3629025"/>
          <a:ext cx="2184400" cy="254000"/>
        </p:xfrm>
        <a:graphic>
          <a:graphicData uri="http://schemas.openxmlformats.org/presentationml/2006/ole">
            <p:oleObj spid="_x0000_s3075" name="Equation" r:id="rId4" imgW="2184120" imgH="253800" progId="Equation.3">
              <p:embed/>
            </p:oleObj>
          </a:graphicData>
        </a:graphic>
      </p:graphicFrame>
      <p:graphicFrame>
        <p:nvGraphicFramePr>
          <p:cNvPr id="3076" name="Object 5"/>
          <p:cNvGraphicFramePr>
            <a:graphicFrameLocks noChangeAspect="1"/>
          </p:cNvGraphicFramePr>
          <p:nvPr/>
        </p:nvGraphicFramePr>
        <p:xfrm>
          <a:off x="1479550" y="4130675"/>
          <a:ext cx="2930525" cy="290513"/>
        </p:xfrm>
        <a:graphic>
          <a:graphicData uri="http://schemas.openxmlformats.org/presentationml/2006/ole">
            <p:oleObj spid="_x0000_s3076" name="Equation" r:id="rId5" imgW="2946240" imgH="291960" progId="Equation.3">
              <p:embed/>
            </p:oleObj>
          </a:graphicData>
        </a:graphic>
      </p:graphicFrame>
      <p:graphicFrame>
        <p:nvGraphicFramePr>
          <p:cNvPr id="3077" name="Object 6"/>
          <p:cNvGraphicFramePr>
            <a:graphicFrameLocks noChangeAspect="1"/>
          </p:cNvGraphicFramePr>
          <p:nvPr/>
        </p:nvGraphicFramePr>
        <p:xfrm>
          <a:off x="1570038" y="4406900"/>
          <a:ext cx="2217737" cy="265113"/>
        </p:xfrm>
        <a:graphic>
          <a:graphicData uri="http://schemas.openxmlformats.org/presentationml/2006/ole">
            <p:oleObj spid="_x0000_s3077" name="Equation" r:id="rId6" imgW="2120760" imgH="253800" progId="Equation.3">
              <p:embed/>
            </p:oleObj>
          </a:graphicData>
        </a:graphic>
      </p:graphicFrame>
      <p:graphicFrame>
        <p:nvGraphicFramePr>
          <p:cNvPr id="3078" name="Object 7"/>
          <p:cNvGraphicFramePr>
            <a:graphicFrameLocks noChangeAspect="1"/>
          </p:cNvGraphicFramePr>
          <p:nvPr/>
        </p:nvGraphicFramePr>
        <p:xfrm>
          <a:off x="1676400" y="4657725"/>
          <a:ext cx="3317875" cy="301625"/>
        </p:xfrm>
        <a:graphic>
          <a:graphicData uri="http://schemas.openxmlformats.org/presentationml/2006/ole">
            <p:oleObj spid="_x0000_s3078" name="Equation" r:id="rId7" imgW="3352680" imgH="304560" progId="Equation.3">
              <p:embed/>
            </p:oleObj>
          </a:graphicData>
        </a:graphic>
      </p:graphicFrame>
      <p:graphicFrame>
        <p:nvGraphicFramePr>
          <p:cNvPr id="3079" name="Object 8"/>
          <p:cNvGraphicFramePr>
            <a:graphicFrameLocks noChangeAspect="1"/>
          </p:cNvGraphicFramePr>
          <p:nvPr/>
        </p:nvGraphicFramePr>
        <p:xfrm>
          <a:off x="2095500" y="4945063"/>
          <a:ext cx="2962275" cy="301625"/>
        </p:xfrm>
        <a:graphic>
          <a:graphicData uri="http://schemas.openxmlformats.org/presentationml/2006/ole">
            <p:oleObj spid="_x0000_s3079" name="Equation" r:id="rId8" imgW="2997000" imgH="304560" progId="Equation.3">
              <p:embed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6477000"/>
            <a:ext cx="457200" cy="381000"/>
          </a:xfrm>
          <a:prstGeom prst="rect">
            <a:avLst/>
          </a:prstGeom>
          <a:noFill/>
        </p:spPr>
        <p:txBody>
          <a:bodyPr/>
          <a:lstStyle/>
          <a:p>
            <a:pPr defTabSz="966788"/>
            <a:fld id="{FBD79034-DB86-4205-A69E-2EC9BED4D2CA}" type="slidenum">
              <a:rPr lang="en-US" smtClean="0"/>
              <a:pPr defTabSz="966788"/>
              <a:t>24</a:t>
            </a:fld>
            <a:endParaRPr lang="en-US" smtClean="0"/>
          </a:p>
        </p:txBody>
      </p:sp>
      <p:sp>
        <p:nvSpPr>
          <p:cNvPr id="615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6691313" cy="838200"/>
          </a:xfrm>
        </p:spPr>
        <p:txBody>
          <a:bodyPr/>
          <a:lstStyle/>
          <a:p>
            <a:pPr eaLnBrk="1" hangingPunct="1"/>
            <a:r>
              <a:rPr lang="en-US" sz="2200" dirty="0" smtClean="0">
                <a:latin typeface="Arial" charset="0"/>
              </a:rPr>
              <a:t>A Steady Axisymmetric Inviscid Model</a:t>
            </a:r>
            <a:br>
              <a:rPr lang="en-US" sz="2200" dirty="0" smtClean="0">
                <a:latin typeface="Arial" charset="0"/>
              </a:rPr>
            </a:br>
            <a:r>
              <a:rPr lang="en-US" sz="2200" dirty="0" smtClean="0">
                <a:latin typeface="Arial" charset="0"/>
              </a:rPr>
              <a:t>of the Bulk Vortex</a:t>
            </a:r>
          </a:p>
        </p:txBody>
      </p:sp>
      <p:sp>
        <p:nvSpPr>
          <p:cNvPr id="61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393825"/>
            <a:ext cx="82296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1800" dirty="0" smtClean="0">
                <a:latin typeface="Arial" charset="0"/>
              </a:rPr>
              <a:t>We follow the generalization by Baum (2005) of the treatment</a:t>
            </a:r>
            <a:br>
              <a:rPr lang="en-US" sz="1800" dirty="0" smtClean="0">
                <a:latin typeface="Arial" charset="0"/>
              </a:rPr>
            </a:br>
            <a:r>
              <a:rPr lang="en-US" sz="1800" dirty="0" smtClean="0">
                <a:latin typeface="Arial" charset="0"/>
              </a:rPr>
              <a:t>by </a:t>
            </a:r>
            <a:r>
              <a:rPr lang="en-US" sz="1800" dirty="0" err="1" smtClean="0">
                <a:latin typeface="Arial" charset="0"/>
              </a:rPr>
              <a:t>Batchelor</a:t>
            </a:r>
            <a:r>
              <a:rPr lang="en-US" sz="1800" dirty="0" smtClean="0">
                <a:latin typeface="Arial" charset="0"/>
              </a:rPr>
              <a:t> [</a:t>
            </a:r>
            <a:r>
              <a:rPr lang="en-US" sz="1800" i="1" dirty="0" smtClean="0">
                <a:latin typeface="Arial" charset="0"/>
              </a:rPr>
              <a:t>An Introduction to Fluid Dynamics </a:t>
            </a:r>
            <a:r>
              <a:rPr lang="en-US" sz="1800" dirty="0" smtClean="0">
                <a:latin typeface="Arial" charset="0"/>
              </a:rPr>
              <a:t>(1967), sec. 7.5].</a:t>
            </a:r>
          </a:p>
          <a:p>
            <a:pPr eaLnBrk="1" hangingPunct="1"/>
            <a:r>
              <a:rPr lang="en-US" sz="1800" dirty="0" smtClean="0">
                <a:latin typeface="Arial" charset="0"/>
              </a:rPr>
              <a:t>Continuity (conservation of mass) is satisfied by introduction</a:t>
            </a:r>
            <a:br>
              <a:rPr lang="en-US" sz="1800" dirty="0" smtClean="0">
                <a:latin typeface="Arial" charset="0"/>
              </a:rPr>
            </a:br>
            <a:r>
              <a:rPr lang="en-US" sz="1800" dirty="0" smtClean="0">
                <a:latin typeface="Arial" charset="0"/>
              </a:rPr>
              <a:t>of a streamfunction </a:t>
            </a:r>
            <a:r>
              <a:rPr lang="en-US" sz="1800" i="1" dirty="0" smtClean="0">
                <a:latin typeface="Times New Roman" pitchFamily="-109" charset="0"/>
                <a:cs typeface="Times New Roman" pitchFamily="-109" charset="0"/>
                <a:sym typeface="Symbol" pitchFamily="-109" charset="2"/>
              </a:rPr>
              <a:t></a:t>
            </a:r>
            <a:r>
              <a:rPr lang="en-US" sz="1800" dirty="0" smtClean="0">
                <a:latin typeface="Times New Roman" pitchFamily="-109" charset="0"/>
                <a:cs typeface="Times New Roman" pitchFamily="-109" charset="0"/>
                <a:sym typeface="Symbol" pitchFamily="-109" charset="2"/>
              </a:rPr>
              <a:t>(</a:t>
            </a:r>
            <a:r>
              <a:rPr lang="en-US" sz="1800" i="1" dirty="0" err="1" smtClean="0">
                <a:latin typeface="Times New Roman" pitchFamily="-109" charset="0"/>
                <a:cs typeface="Times New Roman" pitchFamily="-109" charset="0"/>
                <a:sym typeface="Symbol" pitchFamily="-109" charset="2"/>
              </a:rPr>
              <a:t>r</a:t>
            </a:r>
            <a:r>
              <a:rPr lang="en-US" sz="1800" dirty="0" err="1" smtClean="0">
                <a:latin typeface="Times New Roman" pitchFamily="-109" charset="0"/>
                <a:cs typeface="Times New Roman" pitchFamily="-109" charset="0"/>
                <a:sym typeface="Symbol" pitchFamily="-109" charset="2"/>
              </a:rPr>
              <a:t>,</a:t>
            </a:r>
            <a:r>
              <a:rPr lang="en-US" sz="1800" i="1" dirty="0" err="1" smtClean="0">
                <a:latin typeface="Times New Roman" pitchFamily="-109" charset="0"/>
                <a:cs typeface="Times New Roman" pitchFamily="-109" charset="0"/>
                <a:sym typeface="Symbol" pitchFamily="-109" charset="2"/>
              </a:rPr>
              <a:t>z</a:t>
            </a:r>
            <a:r>
              <a:rPr lang="en-US" sz="1800" dirty="0" smtClean="0">
                <a:latin typeface="Times New Roman" pitchFamily="-109" charset="0"/>
                <a:cs typeface="Times New Roman" pitchFamily="-109" charset="0"/>
                <a:sym typeface="Symbol" pitchFamily="-109" charset="2"/>
              </a:rPr>
              <a:t>):</a:t>
            </a:r>
          </a:p>
          <a:p>
            <a:pPr eaLnBrk="1" hangingPunct="1">
              <a:spcBef>
                <a:spcPct val="0"/>
              </a:spcBef>
            </a:pPr>
            <a:endParaRPr lang="en-US" sz="1200" i="1" dirty="0" smtClean="0">
              <a:latin typeface="Times New Roman" pitchFamily="-109" charset="0"/>
              <a:cs typeface="Times New Roman" pitchFamily="-109" charset="0"/>
              <a:sym typeface="Symbol" pitchFamily="-109" charset="2"/>
            </a:endParaRPr>
          </a:p>
          <a:p>
            <a:pPr eaLnBrk="1" hangingPunct="1"/>
            <a:r>
              <a:rPr lang="en-US" sz="1800" dirty="0" smtClean="0">
                <a:latin typeface="Arial" charset="0"/>
                <a:sym typeface="Symbol" pitchFamily="-109" charset="2"/>
              </a:rPr>
              <a:t>Conservation of angular momentum admits an integral:</a:t>
            </a:r>
          </a:p>
          <a:p>
            <a:pPr eaLnBrk="1" hangingPunct="1">
              <a:spcBef>
                <a:spcPct val="0"/>
              </a:spcBef>
            </a:pPr>
            <a:endParaRPr lang="en-US" sz="1200" dirty="0" smtClean="0">
              <a:latin typeface="Arial" charset="0"/>
              <a:sym typeface="Symbol" pitchFamily="-109" charset="2"/>
            </a:endParaRPr>
          </a:p>
          <a:p>
            <a:pPr eaLnBrk="1" hangingPunct="1"/>
            <a:r>
              <a:rPr lang="en-US" sz="1800" dirty="0" smtClean="0">
                <a:latin typeface="Arial" charset="0"/>
                <a:sym typeface="Symbol" pitchFamily="-109" charset="2"/>
              </a:rPr>
              <a:t>The generalized Bernoulli equation admits an integral:</a:t>
            </a:r>
          </a:p>
          <a:p>
            <a:pPr eaLnBrk="1" hangingPunct="1">
              <a:spcBef>
                <a:spcPct val="0"/>
              </a:spcBef>
            </a:pPr>
            <a:endParaRPr lang="en-US" sz="1200" dirty="0" smtClean="0">
              <a:latin typeface="Arial" charset="0"/>
              <a:sym typeface="Symbol" pitchFamily="-109" charset="2"/>
            </a:endParaRPr>
          </a:p>
          <a:p>
            <a:pPr eaLnBrk="1" hangingPunct="1"/>
            <a:r>
              <a:rPr lang="en-US" sz="1800" dirty="0" smtClean="0">
                <a:latin typeface="Arial" charset="0"/>
                <a:sym typeface="Symbol" pitchFamily="-109" charset="2"/>
              </a:rPr>
              <a:t>Conservation of water vapor admits an integral, because of the absence</a:t>
            </a:r>
            <a:br>
              <a:rPr lang="en-US" sz="1800" dirty="0" smtClean="0">
                <a:latin typeface="Arial" charset="0"/>
                <a:sym typeface="Symbol" pitchFamily="-109" charset="2"/>
              </a:rPr>
            </a:br>
            <a:r>
              <a:rPr lang="en-US" sz="1800" dirty="0" smtClean="0">
                <a:latin typeface="Arial" charset="0"/>
                <a:sym typeface="Symbol" pitchFamily="-109" charset="2"/>
              </a:rPr>
              <a:t>of net phase change:</a:t>
            </a:r>
          </a:p>
          <a:p>
            <a:pPr eaLnBrk="1" hangingPunct="1">
              <a:spcBef>
                <a:spcPct val="0"/>
              </a:spcBef>
            </a:pPr>
            <a:endParaRPr lang="en-US" sz="1200" dirty="0" smtClean="0">
              <a:latin typeface="Arial" charset="0"/>
              <a:sym typeface="Symbol" pitchFamily="-109" charset="2"/>
            </a:endParaRPr>
          </a:p>
          <a:p>
            <a:pPr lvl="1" eaLnBrk="1" hangingPunct="1"/>
            <a:r>
              <a:rPr lang="en-US" sz="1600" dirty="0" smtClean="0">
                <a:latin typeface="Arial" charset="0"/>
                <a:sym typeface="Symbol" pitchFamily="-109" charset="2"/>
              </a:rPr>
              <a:t>Parenthetically, in the core, net phase change occurs at saturation</a:t>
            </a:r>
            <a:br>
              <a:rPr lang="en-US" sz="1600" dirty="0" smtClean="0">
                <a:latin typeface="Arial" charset="0"/>
                <a:sym typeface="Symbol" pitchFamily="-109" charset="2"/>
              </a:rPr>
            </a:br>
            <a:r>
              <a:rPr lang="en-US" sz="1600" dirty="0" smtClean="0">
                <a:latin typeface="Arial" charset="0"/>
                <a:sym typeface="Symbol" pitchFamily="-109" charset="2"/>
              </a:rPr>
              <a:t>(denoted by subscript </a:t>
            </a:r>
            <a:r>
              <a:rPr lang="en-US" sz="1600" i="1" dirty="0" smtClean="0">
                <a:latin typeface="Times New Roman" pitchFamily="-109" charset="0"/>
                <a:cs typeface="Times New Roman" pitchFamily="-109" charset="0"/>
                <a:sym typeface="Symbol" pitchFamily="-109" charset="2"/>
              </a:rPr>
              <a:t>s</a:t>
            </a:r>
            <a:r>
              <a:rPr lang="en-US" sz="1600" dirty="0" smtClean="0">
                <a:latin typeface="Arial" charset="0"/>
                <a:sym typeface="Symbol" pitchFamily="-109" charset="2"/>
              </a:rPr>
              <a:t>), so </a:t>
            </a:r>
            <a:r>
              <a:rPr lang="en-US" sz="1600" i="1" dirty="0" smtClean="0">
                <a:latin typeface="Times New Roman" pitchFamily="-109" charset="0"/>
                <a:cs typeface="Times New Roman" pitchFamily="-109" charset="0"/>
                <a:sym typeface="Symbol" pitchFamily="-109" charset="2"/>
              </a:rPr>
              <a:t>Y</a:t>
            </a:r>
            <a:r>
              <a:rPr lang="en-US" sz="1600" dirty="0" smtClean="0">
                <a:latin typeface="Arial" charset="0"/>
                <a:sym typeface="Symbol" pitchFamily="-109" charset="2"/>
              </a:rPr>
              <a:t> entails the empirically saturation vapor pressure,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  <a:sym typeface="Symbol" pitchFamily="-109" charset="2"/>
              </a:rPr>
              <a:t>p</a:t>
            </a:r>
            <a:r>
              <a:rPr lang="en-US" sz="1600" i="1" baseline="-25000" dirty="0" err="1" smtClean="0">
                <a:latin typeface="Times New Roman" pitchFamily="18" charset="0"/>
                <a:cs typeface="Times New Roman" pitchFamily="18" charset="0"/>
                <a:sym typeface="Symbol" pitchFamily="-109" charset="2"/>
              </a:rPr>
              <a:t>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Symbol" pitchFamily="-109" charset="2"/>
              </a:rPr>
              <a:t>(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  <a:sym typeface="Symbol" pitchFamily="-109" charset="2"/>
              </a:rPr>
              <a:t>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Symbol" pitchFamily="-109" charset="2"/>
              </a:rPr>
              <a:t>)</a:t>
            </a:r>
          </a:p>
          <a:p>
            <a:pPr lvl="1" eaLnBrk="1" hangingPunct="1">
              <a:spcBef>
                <a:spcPct val="0"/>
              </a:spcBef>
            </a:pPr>
            <a:endParaRPr lang="en-US" sz="1200" dirty="0" smtClean="0">
              <a:latin typeface="Arial" charset="0"/>
              <a:sym typeface="Symbol" pitchFamily="-109" charset="2"/>
            </a:endParaRPr>
          </a:p>
        </p:txBody>
      </p:sp>
      <p:graphicFrame>
        <p:nvGraphicFramePr>
          <p:cNvPr id="6146" name="Object 9"/>
          <p:cNvGraphicFramePr>
            <a:graphicFrameLocks noChangeAspect="1"/>
          </p:cNvGraphicFramePr>
          <p:nvPr/>
        </p:nvGraphicFramePr>
        <p:xfrm>
          <a:off x="3636963" y="2684463"/>
          <a:ext cx="1854200" cy="419100"/>
        </p:xfrm>
        <a:graphic>
          <a:graphicData uri="http://schemas.openxmlformats.org/presentationml/2006/ole">
            <p:oleObj spid="_x0000_s46082" name="Equation" r:id="rId3" imgW="1854000" imgH="419040" progId="Equation.DSMT4">
              <p:embed/>
            </p:oleObj>
          </a:graphicData>
        </a:graphic>
      </p:graphicFrame>
      <p:graphicFrame>
        <p:nvGraphicFramePr>
          <p:cNvPr id="6147" name="Object 10"/>
          <p:cNvGraphicFramePr>
            <a:graphicFrameLocks noChangeAspect="1"/>
          </p:cNvGraphicFramePr>
          <p:nvPr/>
        </p:nvGraphicFramePr>
        <p:xfrm>
          <a:off x="2468563" y="3411538"/>
          <a:ext cx="4330700" cy="266700"/>
        </p:xfrm>
        <a:graphic>
          <a:graphicData uri="http://schemas.openxmlformats.org/presentationml/2006/ole">
            <p:oleObj spid="_x0000_s46083" name="Equation" r:id="rId4" imgW="4330440" imgH="266400" progId="Equation.3">
              <p:embed/>
            </p:oleObj>
          </a:graphicData>
        </a:graphic>
      </p:graphicFrame>
      <p:graphicFrame>
        <p:nvGraphicFramePr>
          <p:cNvPr id="6148" name="Object 11"/>
          <p:cNvGraphicFramePr>
            <a:graphicFrameLocks noChangeAspect="1"/>
          </p:cNvGraphicFramePr>
          <p:nvPr/>
        </p:nvGraphicFramePr>
        <p:xfrm>
          <a:off x="3429000" y="4024313"/>
          <a:ext cx="2286000" cy="342900"/>
        </p:xfrm>
        <a:graphic>
          <a:graphicData uri="http://schemas.openxmlformats.org/presentationml/2006/ole">
            <p:oleObj spid="_x0000_s46084" name="Equation" r:id="rId5" imgW="2286000" imgH="342720" progId="Equation.3">
              <p:embed/>
            </p:oleObj>
          </a:graphicData>
        </a:graphic>
      </p:graphicFrame>
      <p:graphicFrame>
        <p:nvGraphicFramePr>
          <p:cNvPr id="6149" name="Object 12"/>
          <p:cNvGraphicFramePr>
            <a:graphicFrameLocks noChangeAspect="1"/>
          </p:cNvGraphicFramePr>
          <p:nvPr/>
        </p:nvGraphicFramePr>
        <p:xfrm>
          <a:off x="4086225" y="4791075"/>
          <a:ext cx="762000" cy="254000"/>
        </p:xfrm>
        <a:graphic>
          <a:graphicData uri="http://schemas.openxmlformats.org/presentationml/2006/ole">
            <p:oleObj spid="_x0000_s46085" name="Equation" r:id="rId6" imgW="761760" imgH="253800" progId="Equation.3">
              <p:embed/>
            </p:oleObj>
          </a:graphicData>
        </a:graphic>
      </p:graphicFrame>
      <p:graphicFrame>
        <p:nvGraphicFramePr>
          <p:cNvPr id="6150" name="Object 13"/>
          <p:cNvGraphicFramePr>
            <a:graphicFrameLocks noChangeAspect="1"/>
          </p:cNvGraphicFramePr>
          <p:nvPr/>
        </p:nvGraphicFramePr>
        <p:xfrm>
          <a:off x="3238500" y="5626100"/>
          <a:ext cx="2667000" cy="469900"/>
        </p:xfrm>
        <a:graphic>
          <a:graphicData uri="http://schemas.openxmlformats.org/presentationml/2006/ole">
            <p:oleObj spid="_x0000_s46086" name="Equation" r:id="rId7" imgW="2666880" imgH="469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200" dirty="0" smtClean="0">
                <a:latin typeface="Arial" charset="0"/>
              </a:rPr>
              <a:t>A Steady Axisymmetric Inviscid Model</a:t>
            </a:r>
            <a:br>
              <a:rPr lang="en-US" sz="2200" dirty="0" smtClean="0">
                <a:latin typeface="Arial" charset="0"/>
              </a:rPr>
            </a:br>
            <a:r>
              <a:rPr lang="en-US" sz="2200" dirty="0" smtClean="0">
                <a:latin typeface="Arial" charset="0"/>
              </a:rPr>
              <a:t>of the Bulk Vortex (continued)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1800" dirty="0" smtClean="0">
                <a:latin typeface="Arial" charset="0"/>
                <a:sym typeface="Symbol" pitchFamily="-109" charset="2"/>
              </a:rPr>
              <a:t>Conservation of energy admits an integral (the dry adiabat):</a:t>
            </a:r>
            <a:br>
              <a:rPr lang="en-US" sz="1800" dirty="0" smtClean="0">
                <a:latin typeface="Arial" charset="0"/>
                <a:sym typeface="Symbol" pitchFamily="-109" charset="2"/>
              </a:rPr>
            </a:br>
            <a:r>
              <a:rPr lang="en-US" sz="1800" dirty="0" smtClean="0">
                <a:latin typeface="Arial" charset="0"/>
                <a:sym typeface="Symbol" pitchFamily="-109" charset="2"/>
              </a:rPr>
              <a:t>			</a:t>
            </a:r>
            <a:r>
              <a:rPr lang="en-US" sz="1600" i="1" dirty="0" smtClean="0">
                <a:latin typeface="Times New Roman" pitchFamily="-109" charset="0"/>
                <a:cs typeface="Times New Roman" pitchFamily="-109" charset="0"/>
                <a:sym typeface="Symbol" pitchFamily="-109" charset="2"/>
              </a:rPr>
              <a:t>c</a:t>
            </a:r>
            <a:r>
              <a:rPr lang="en-US" sz="1600" i="1" baseline="-25000" dirty="0" smtClean="0">
                <a:latin typeface="Times New Roman" pitchFamily="-109" charset="0"/>
                <a:cs typeface="Times New Roman" pitchFamily="-109" charset="0"/>
                <a:sym typeface="Symbol" pitchFamily="-109" charset="2"/>
              </a:rPr>
              <a:t>p</a:t>
            </a:r>
            <a:r>
              <a:rPr lang="en-US" sz="1600" i="1" dirty="0" smtClean="0">
                <a:latin typeface="Times New Roman" pitchFamily="-109" charset="0"/>
                <a:cs typeface="Times New Roman" pitchFamily="-109" charset="0"/>
                <a:sym typeface="Symbol" pitchFamily="-109" charset="2"/>
              </a:rPr>
              <a:t> </a:t>
            </a:r>
            <a:r>
              <a:rPr lang="en-US" sz="1600" dirty="0" smtClean="0">
                <a:latin typeface="Times New Roman" pitchFamily="-109" charset="0"/>
                <a:cs typeface="Times New Roman" pitchFamily="-109" charset="0"/>
                <a:sym typeface="Symbol" pitchFamily="-109" charset="2"/>
              </a:rPr>
              <a:t>log(</a:t>
            </a:r>
            <a:r>
              <a:rPr lang="en-US" sz="1600" i="1" dirty="0" smtClean="0">
                <a:latin typeface="Times New Roman" pitchFamily="-109" charset="0"/>
                <a:cs typeface="Times New Roman" pitchFamily="-109" charset="0"/>
                <a:sym typeface="Symbol" pitchFamily="-109" charset="2"/>
              </a:rPr>
              <a:t>T/</a:t>
            </a:r>
            <a:r>
              <a:rPr lang="en-US" sz="1600" i="1" dirty="0" err="1" smtClean="0">
                <a:latin typeface="Times New Roman" pitchFamily="-109" charset="0"/>
                <a:cs typeface="Times New Roman" pitchFamily="-109" charset="0"/>
                <a:sym typeface="Symbol" pitchFamily="-109" charset="2"/>
              </a:rPr>
              <a:t>T</a:t>
            </a:r>
            <a:r>
              <a:rPr lang="en-US" sz="1600" i="1" baseline="-25000" dirty="0" err="1" smtClean="0">
                <a:latin typeface="Times New Roman" pitchFamily="-109" charset="0"/>
                <a:cs typeface="Times New Roman" pitchFamily="-109" charset="0"/>
                <a:sym typeface="Symbol" pitchFamily="-109" charset="2"/>
              </a:rPr>
              <a:t>r</a:t>
            </a:r>
            <a:r>
              <a:rPr lang="en-US" sz="1600" i="1" baseline="-25000" dirty="0" smtClean="0">
                <a:latin typeface="Times New Roman" pitchFamily="-109" charset="0"/>
                <a:cs typeface="Times New Roman" pitchFamily="-109" charset="0"/>
                <a:sym typeface="Symbol" pitchFamily="-109" charset="2"/>
              </a:rPr>
              <a:t> </a:t>
            </a:r>
            <a:r>
              <a:rPr lang="en-US" sz="1600" dirty="0" smtClean="0">
                <a:latin typeface="Times New Roman" pitchFamily="-109" charset="0"/>
                <a:cs typeface="Times New Roman" pitchFamily="-109" charset="0"/>
                <a:sym typeface="Symbol" pitchFamily="-109" charset="2"/>
              </a:rPr>
              <a:t>)</a:t>
            </a:r>
            <a:r>
              <a:rPr lang="en-US" sz="1600" i="1" dirty="0" smtClean="0">
                <a:latin typeface="Times New Roman" pitchFamily="-109" charset="0"/>
                <a:cs typeface="Times New Roman" pitchFamily="-109" charset="0"/>
                <a:sym typeface="Symbol" pitchFamily="-109" charset="2"/>
              </a:rPr>
              <a:t> R</a:t>
            </a:r>
            <a:r>
              <a:rPr lang="en-US" sz="1600" i="1" baseline="-25000" dirty="0" smtClean="0">
                <a:latin typeface="Times New Roman" pitchFamily="-109" charset="0"/>
                <a:cs typeface="Times New Roman" pitchFamily="-109" charset="0"/>
                <a:sym typeface="Symbol" pitchFamily="-109" charset="2"/>
              </a:rPr>
              <a:t>a</a:t>
            </a:r>
            <a:r>
              <a:rPr lang="en-US" sz="1600" i="1" dirty="0" smtClean="0">
                <a:latin typeface="Times New Roman" pitchFamily="-109" charset="0"/>
                <a:cs typeface="Times New Roman" pitchFamily="-109" charset="0"/>
                <a:sym typeface="Symbol" pitchFamily="-109" charset="2"/>
              </a:rPr>
              <a:t> </a:t>
            </a:r>
            <a:r>
              <a:rPr lang="en-US" sz="1600" dirty="0" smtClean="0">
                <a:latin typeface="Times New Roman" pitchFamily="-109" charset="0"/>
                <a:cs typeface="Times New Roman" pitchFamily="-109" charset="0"/>
                <a:sym typeface="Symbol" pitchFamily="-109" charset="2"/>
              </a:rPr>
              <a:t>log</a:t>
            </a:r>
            <a:r>
              <a:rPr lang="en-US" sz="1600" i="1" dirty="0" smtClean="0">
                <a:latin typeface="Times New Roman" pitchFamily="-109" charset="0"/>
                <a:cs typeface="Times New Roman" pitchFamily="-109" charset="0"/>
                <a:sym typeface="Symbol" pitchFamily="-109" charset="2"/>
              </a:rPr>
              <a:t> </a:t>
            </a:r>
            <a:r>
              <a:rPr lang="en-US" sz="1600" dirty="0" smtClean="0">
                <a:latin typeface="Times New Roman" pitchFamily="-109" charset="0"/>
                <a:cs typeface="Times New Roman" pitchFamily="-109" charset="0"/>
                <a:sym typeface="Symbol" pitchFamily="-109" charset="2"/>
              </a:rPr>
              <a:t>(</a:t>
            </a:r>
            <a:r>
              <a:rPr lang="en-US" sz="1600" i="1" dirty="0" smtClean="0">
                <a:latin typeface="Times New Roman" pitchFamily="-109" charset="0"/>
                <a:cs typeface="Times New Roman" pitchFamily="-109" charset="0"/>
                <a:sym typeface="Symbol" pitchFamily="-109" charset="2"/>
              </a:rPr>
              <a:t>p/p</a:t>
            </a:r>
            <a:r>
              <a:rPr lang="en-US" sz="1600" i="1" baseline="-25000" dirty="0" smtClean="0">
                <a:latin typeface="Times New Roman" pitchFamily="-109" charset="0"/>
                <a:cs typeface="Times New Roman" pitchFamily="-109" charset="0"/>
                <a:sym typeface="Symbol" pitchFamily="-109" charset="2"/>
              </a:rPr>
              <a:t>r</a:t>
            </a:r>
            <a:r>
              <a:rPr lang="en-US" sz="1600" dirty="0" smtClean="0">
                <a:latin typeface="Times New Roman" pitchFamily="-109" charset="0"/>
                <a:cs typeface="Times New Roman" pitchFamily="-109" charset="0"/>
                <a:sym typeface="Symbol" pitchFamily="-109" charset="2"/>
              </a:rPr>
              <a:t>)</a:t>
            </a:r>
            <a:r>
              <a:rPr lang="en-US" sz="1600" i="1" dirty="0" smtClean="0">
                <a:latin typeface="Times New Roman" pitchFamily="-109" charset="0"/>
                <a:cs typeface="Times New Roman" pitchFamily="-109" charset="0"/>
                <a:sym typeface="Symbol" pitchFamily="-109" charset="2"/>
              </a:rPr>
              <a:t> = S</a:t>
            </a:r>
            <a:r>
              <a:rPr lang="en-US" sz="1600" dirty="0" smtClean="0">
                <a:latin typeface="Times New Roman" pitchFamily="-109" charset="0"/>
                <a:cs typeface="Times New Roman" pitchFamily="-109" charset="0"/>
                <a:sym typeface="Symbol" pitchFamily="-109" charset="2"/>
              </a:rPr>
              <a:t>(</a:t>
            </a:r>
            <a:r>
              <a:rPr lang="en-US" sz="1600" i="1" dirty="0" smtClean="0">
                <a:latin typeface="Times New Roman" pitchFamily="-109" charset="0"/>
                <a:cs typeface="Times New Roman" pitchFamily="-109" charset="0"/>
                <a:sym typeface="Symbol" pitchFamily="-109" charset="2"/>
              </a:rPr>
              <a:t> </a:t>
            </a:r>
            <a:r>
              <a:rPr lang="en-US" sz="1600" dirty="0" smtClean="0">
                <a:latin typeface="Times New Roman" pitchFamily="-109" charset="0"/>
                <a:cs typeface="Times New Roman" pitchFamily="-109" charset="0"/>
                <a:sym typeface="Symbol" pitchFamily="-109" charset="2"/>
              </a:rPr>
              <a:t>).</a:t>
            </a:r>
            <a:endParaRPr lang="en-US" sz="1600" dirty="0" smtClean="0">
              <a:latin typeface="Arial" charset="0"/>
              <a:sym typeface="Symbol" pitchFamily="-109" charset="2"/>
            </a:endParaRPr>
          </a:p>
          <a:p>
            <a:pPr lvl="1" eaLnBrk="1" hangingPunct="1"/>
            <a:r>
              <a:rPr lang="en-US" sz="1600" dirty="0" smtClean="0">
                <a:latin typeface="Arial" charset="0"/>
                <a:sym typeface="Symbol" pitchFamily="-109" charset="2"/>
              </a:rPr>
              <a:t>Parenthetically, a generalized integral (the moist adiabat)</a:t>
            </a:r>
            <a:br>
              <a:rPr lang="en-US" sz="1600" dirty="0" smtClean="0">
                <a:latin typeface="Arial" charset="0"/>
                <a:sym typeface="Symbol" pitchFamily="-109" charset="2"/>
              </a:rPr>
            </a:br>
            <a:r>
              <a:rPr lang="en-US" sz="1600" dirty="0" smtClean="0">
                <a:latin typeface="Arial" charset="0"/>
                <a:sym typeface="Symbol" pitchFamily="-109" charset="2"/>
              </a:rPr>
              <a:t>holding in the saturated core is given </a:t>
            </a:r>
            <a:r>
              <a:rPr lang="en-US" sz="1600" dirty="0" smtClean="0">
                <a:latin typeface="Arial" charset="0"/>
                <a:sym typeface="Symbol" pitchFamily="-109" charset="2"/>
              </a:rPr>
              <a:t>by</a:t>
            </a:r>
          </a:p>
          <a:p>
            <a:pPr lvl="1" eaLnBrk="1" hangingPunct="1">
              <a:spcBef>
                <a:spcPts val="600"/>
              </a:spcBef>
              <a:buNone/>
            </a:pPr>
            <a:r>
              <a:rPr lang="en-US" sz="1600" i="1" dirty="0" smtClean="0">
                <a:latin typeface="Arial" charset="0"/>
                <a:cs typeface="Times New Roman" pitchFamily="-109" charset="0"/>
                <a:sym typeface="Symbol" pitchFamily="-109" charset="2"/>
              </a:rPr>
              <a:t>	</a:t>
            </a:r>
            <a:r>
              <a:rPr lang="en-US" sz="1600" i="1" dirty="0" smtClean="0">
                <a:latin typeface="Arial" charset="0"/>
                <a:cs typeface="Times New Roman" pitchFamily="-109" charset="0"/>
                <a:sym typeface="Symbol" pitchFamily="-109" charset="2"/>
              </a:rPr>
              <a:t>		          </a:t>
            </a:r>
            <a:r>
              <a:rPr lang="en-US" sz="1600" i="1" dirty="0" smtClean="0">
                <a:latin typeface="Times New Roman" pitchFamily="-109" charset="0"/>
                <a:cs typeface="Times New Roman" pitchFamily="-109" charset="0"/>
                <a:sym typeface="Symbol" pitchFamily="-109" charset="2"/>
              </a:rPr>
              <a:t>c</a:t>
            </a:r>
            <a:r>
              <a:rPr lang="en-US" sz="1600" i="1" baseline="-25000" dirty="0" smtClean="0">
                <a:latin typeface="Times New Roman" pitchFamily="-109" charset="0"/>
                <a:cs typeface="Times New Roman" pitchFamily="-109" charset="0"/>
                <a:sym typeface="Symbol" pitchFamily="-109" charset="2"/>
              </a:rPr>
              <a:t>p</a:t>
            </a:r>
            <a:r>
              <a:rPr lang="en-US" sz="1600" i="1" dirty="0" smtClean="0">
                <a:latin typeface="Times New Roman" pitchFamily="-109" charset="0"/>
                <a:cs typeface="Times New Roman" pitchFamily="-109" charset="0"/>
                <a:sym typeface="Symbol" pitchFamily="-109" charset="2"/>
              </a:rPr>
              <a:t> </a:t>
            </a:r>
            <a:r>
              <a:rPr lang="en-US" sz="1600" dirty="0" smtClean="0">
                <a:latin typeface="Times New Roman" pitchFamily="-109" charset="0"/>
                <a:cs typeface="Times New Roman" pitchFamily="-109" charset="0"/>
                <a:sym typeface="Symbol" pitchFamily="-109" charset="2"/>
              </a:rPr>
              <a:t>log(</a:t>
            </a:r>
            <a:r>
              <a:rPr lang="en-US" sz="1600" i="1" dirty="0" smtClean="0">
                <a:latin typeface="Times New Roman" pitchFamily="-109" charset="0"/>
                <a:cs typeface="Times New Roman" pitchFamily="-109" charset="0"/>
                <a:sym typeface="Symbol" pitchFamily="-109" charset="2"/>
              </a:rPr>
              <a:t>T/</a:t>
            </a:r>
            <a:r>
              <a:rPr lang="en-US" sz="1600" i="1" dirty="0" err="1" smtClean="0">
                <a:latin typeface="Times New Roman" pitchFamily="-109" charset="0"/>
                <a:cs typeface="Times New Roman" pitchFamily="-109" charset="0"/>
                <a:sym typeface="Symbol" pitchFamily="-109" charset="2"/>
              </a:rPr>
              <a:t>T</a:t>
            </a:r>
            <a:r>
              <a:rPr lang="en-US" sz="1600" i="1" baseline="-25000" dirty="0" err="1" smtClean="0">
                <a:latin typeface="Times New Roman" pitchFamily="-109" charset="0"/>
                <a:cs typeface="Times New Roman" pitchFamily="-109" charset="0"/>
                <a:sym typeface="Symbol" pitchFamily="-109" charset="2"/>
              </a:rPr>
              <a:t>r</a:t>
            </a:r>
            <a:r>
              <a:rPr lang="en-US" sz="1600" i="1" baseline="-25000" dirty="0" smtClean="0">
                <a:latin typeface="Times New Roman" pitchFamily="-109" charset="0"/>
                <a:cs typeface="Times New Roman" pitchFamily="-109" charset="0"/>
                <a:sym typeface="Symbol" pitchFamily="-109" charset="2"/>
              </a:rPr>
              <a:t> </a:t>
            </a:r>
            <a:r>
              <a:rPr lang="en-US" sz="1600" dirty="0" smtClean="0">
                <a:latin typeface="Times New Roman" pitchFamily="-109" charset="0"/>
                <a:cs typeface="Times New Roman" pitchFamily="-109" charset="0"/>
                <a:sym typeface="Symbol" pitchFamily="-109" charset="2"/>
              </a:rPr>
              <a:t>)</a:t>
            </a:r>
            <a:r>
              <a:rPr lang="en-US" sz="1600" i="1" dirty="0" smtClean="0">
                <a:latin typeface="Times New Roman" pitchFamily="-109" charset="0"/>
                <a:cs typeface="Times New Roman" pitchFamily="-109" charset="0"/>
                <a:sym typeface="Symbol" pitchFamily="-109" charset="2"/>
              </a:rPr>
              <a:t> R</a:t>
            </a:r>
            <a:r>
              <a:rPr lang="en-US" sz="1600" i="1" baseline="-25000" dirty="0" smtClean="0">
                <a:latin typeface="Times New Roman" pitchFamily="-109" charset="0"/>
                <a:cs typeface="Times New Roman" pitchFamily="-109" charset="0"/>
                <a:sym typeface="Symbol" pitchFamily="-109" charset="2"/>
              </a:rPr>
              <a:t>a</a:t>
            </a:r>
            <a:r>
              <a:rPr lang="en-US" sz="1600" i="1" dirty="0" smtClean="0">
                <a:latin typeface="Times New Roman" pitchFamily="-109" charset="0"/>
                <a:cs typeface="Times New Roman" pitchFamily="-109" charset="0"/>
                <a:sym typeface="Symbol" pitchFamily="-109" charset="2"/>
              </a:rPr>
              <a:t> </a:t>
            </a:r>
            <a:r>
              <a:rPr lang="en-US" sz="1600" dirty="0" smtClean="0">
                <a:latin typeface="Times New Roman" pitchFamily="-109" charset="0"/>
                <a:cs typeface="Times New Roman" pitchFamily="-109" charset="0"/>
                <a:sym typeface="Symbol" pitchFamily="-109" charset="2"/>
              </a:rPr>
              <a:t>log</a:t>
            </a:r>
            <a:r>
              <a:rPr lang="en-US" sz="1600" i="1" dirty="0" smtClean="0">
                <a:latin typeface="Times New Roman" pitchFamily="-109" charset="0"/>
                <a:cs typeface="Times New Roman" pitchFamily="-109" charset="0"/>
                <a:sym typeface="Symbol" pitchFamily="-109" charset="2"/>
              </a:rPr>
              <a:t> </a:t>
            </a:r>
            <a:r>
              <a:rPr lang="en-US" sz="1600" dirty="0" smtClean="0">
                <a:latin typeface="Times New Roman" pitchFamily="-109" charset="0"/>
                <a:cs typeface="Times New Roman" pitchFamily="-109" charset="0"/>
                <a:sym typeface="Symbol" pitchFamily="-109" charset="2"/>
              </a:rPr>
              <a:t>(</a:t>
            </a:r>
            <a:r>
              <a:rPr lang="en-US" sz="1600" i="1" dirty="0" smtClean="0">
                <a:latin typeface="Times New Roman" pitchFamily="-109" charset="0"/>
                <a:cs typeface="Times New Roman" pitchFamily="-109" charset="0"/>
                <a:sym typeface="Symbol" pitchFamily="-109" charset="2"/>
              </a:rPr>
              <a:t>p/p</a:t>
            </a:r>
            <a:r>
              <a:rPr lang="en-US" sz="1600" i="1" baseline="-25000" dirty="0" smtClean="0">
                <a:latin typeface="Times New Roman" pitchFamily="-109" charset="0"/>
                <a:cs typeface="Times New Roman" pitchFamily="-109" charset="0"/>
                <a:sym typeface="Symbol" pitchFamily="-109" charset="2"/>
              </a:rPr>
              <a:t>r</a:t>
            </a:r>
            <a:r>
              <a:rPr lang="en-US" sz="1600" dirty="0" smtClean="0">
                <a:latin typeface="Times New Roman" pitchFamily="-109" charset="0"/>
                <a:cs typeface="Times New Roman" pitchFamily="-109" charset="0"/>
                <a:sym typeface="Symbol" pitchFamily="-109" charset="2"/>
              </a:rPr>
              <a:t>)</a:t>
            </a:r>
            <a:r>
              <a:rPr lang="en-US" sz="1600" i="1" dirty="0" smtClean="0">
                <a:latin typeface="Times New Roman" pitchFamily="-109" charset="0"/>
                <a:cs typeface="Times New Roman" pitchFamily="-109" charset="0"/>
                <a:sym typeface="Symbol" pitchFamily="-109" charset="2"/>
              </a:rPr>
              <a:t>+ LY</a:t>
            </a:r>
            <a:r>
              <a:rPr lang="en-US" sz="1600" i="1" baseline="-25000" dirty="0" smtClean="0">
                <a:latin typeface="Times New Roman" pitchFamily="-109" charset="0"/>
                <a:cs typeface="Times New Roman" pitchFamily="-109" charset="0"/>
                <a:sym typeface="Symbol" pitchFamily="-109" charset="2"/>
              </a:rPr>
              <a:t>s </a:t>
            </a:r>
            <a:r>
              <a:rPr lang="en-US" sz="1600" i="1" dirty="0" smtClean="0">
                <a:latin typeface="Times New Roman" pitchFamily="-109" charset="0"/>
                <a:cs typeface="Times New Roman" pitchFamily="-109" charset="0"/>
                <a:sym typeface="Symbol" pitchFamily="-109" charset="2"/>
              </a:rPr>
              <a:t>/T = S</a:t>
            </a:r>
            <a:r>
              <a:rPr lang="en-US" sz="1600" i="1" baseline="-25000" dirty="0" smtClean="0">
                <a:latin typeface="Times New Roman" pitchFamily="-109" charset="0"/>
                <a:cs typeface="Times New Roman" pitchFamily="-109" charset="0"/>
                <a:sym typeface="Symbol" pitchFamily="-109" charset="2"/>
              </a:rPr>
              <a:t>s</a:t>
            </a:r>
            <a:r>
              <a:rPr lang="en-US" sz="1600" dirty="0" smtClean="0">
                <a:latin typeface="Times New Roman" pitchFamily="-109" charset="0"/>
                <a:cs typeface="Times New Roman" pitchFamily="-109" charset="0"/>
                <a:sym typeface="Symbol" pitchFamily="-109" charset="2"/>
              </a:rPr>
              <a:t>(</a:t>
            </a:r>
            <a:r>
              <a:rPr lang="en-US" sz="1600" i="1" dirty="0" smtClean="0">
                <a:latin typeface="Times New Roman" pitchFamily="-109" charset="0"/>
                <a:cs typeface="Times New Roman" pitchFamily="-109" charset="0"/>
                <a:sym typeface="Symbol" pitchFamily="-109" charset="2"/>
              </a:rPr>
              <a:t> </a:t>
            </a:r>
            <a:r>
              <a:rPr lang="en-US" sz="1600" dirty="0" smtClean="0">
                <a:latin typeface="Times New Roman" pitchFamily="-109" charset="0"/>
                <a:cs typeface="Times New Roman" pitchFamily="-109" charset="0"/>
                <a:sym typeface="Symbol" pitchFamily="-109" charset="2"/>
              </a:rPr>
              <a:t>).</a:t>
            </a:r>
            <a:endParaRPr lang="en-US" sz="1600" baseline="-25000" dirty="0" smtClean="0">
              <a:latin typeface="Arial" charset="0"/>
              <a:sym typeface="Symbol" pitchFamily="-109" charset="2"/>
            </a:endParaRPr>
          </a:p>
          <a:p>
            <a:pPr eaLnBrk="1" hangingPunct="1"/>
            <a:r>
              <a:rPr lang="en-US" sz="1800" dirty="0" smtClean="0">
                <a:latin typeface="Arial" charset="0"/>
                <a:sym typeface="Symbol" pitchFamily="-109" charset="2"/>
              </a:rPr>
              <a:t>The equation of state is approximated to be that of dry air:</a:t>
            </a:r>
            <a:br>
              <a:rPr lang="en-US" sz="1800" dirty="0" smtClean="0">
                <a:latin typeface="Arial" charset="0"/>
                <a:sym typeface="Symbol" pitchFamily="-109" charset="2"/>
              </a:rPr>
            </a:br>
            <a:r>
              <a:rPr lang="en-US" sz="1800" dirty="0" smtClean="0">
                <a:latin typeface="Arial" charset="0"/>
                <a:sym typeface="Symbol" pitchFamily="-109" charset="2"/>
              </a:rPr>
              <a:t>			</a:t>
            </a:r>
            <a:r>
              <a:rPr lang="en-US" sz="1800" dirty="0" smtClean="0">
                <a:latin typeface="Arial" charset="0"/>
                <a:sym typeface="Symbol" pitchFamily="-109" charset="2"/>
              </a:rPr>
              <a:t>           </a:t>
            </a:r>
            <a:r>
              <a:rPr lang="en-US" sz="1600" i="1" dirty="0" smtClean="0">
                <a:latin typeface="Times New Roman" pitchFamily="-109" charset="0"/>
                <a:cs typeface="Times New Roman" pitchFamily="-109" charset="0"/>
                <a:sym typeface="Symbol" pitchFamily="-109" charset="2"/>
              </a:rPr>
              <a:t>p </a:t>
            </a:r>
            <a:r>
              <a:rPr lang="en-US" sz="1600" i="1" dirty="0" smtClean="0">
                <a:latin typeface="Times New Roman" pitchFamily="-109" charset="0"/>
                <a:cs typeface="Times New Roman" pitchFamily="-109" charset="0"/>
                <a:sym typeface="Symbol" pitchFamily="-109" charset="2"/>
              </a:rPr>
              <a:t>=  </a:t>
            </a:r>
            <a:r>
              <a:rPr lang="en-US" sz="1600" i="1" dirty="0" err="1" smtClean="0">
                <a:latin typeface="Times New Roman" pitchFamily="-109" charset="0"/>
                <a:cs typeface="Times New Roman" pitchFamily="-109" charset="0"/>
                <a:sym typeface="Symbol" pitchFamily="-109" charset="2"/>
              </a:rPr>
              <a:t>R</a:t>
            </a:r>
            <a:r>
              <a:rPr lang="en-US" sz="1600" i="1" baseline="-25000" dirty="0" err="1" smtClean="0">
                <a:latin typeface="Times New Roman" pitchFamily="-109" charset="0"/>
                <a:cs typeface="Times New Roman" pitchFamily="-109" charset="0"/>
                <a:sym typeface="Symbol" pitchFamily="-109" charset="2"/>
              </a:rPr>
              <a:t>a</a:t>
            </a:r>
            <a:r>
              <a:rPr lang="en-US" sz="1600" i="1" dirty="0" err="1" smtClean="0">
                <a:latin typeface="Times New Roman" pitchFamily="-109" charset="0"/>
                <a:cs typeface="Times New Roman" pitchFamily="-109" charset="0"/>
                <a:sym typeface="Symbol" pitchFamily="-109" charset="2"/>
              </a:rPr>
              <a:t>T</a:t>
            </a:r>
            <a:r>
              <a:rPr lang="en-US" sz="1600" i="1" dirty="0" smtClean="0">
                <a:latin typeface="Times New Roman" pitchFamily="-109" charset="0"/>
                <a:cs typeface="Times New Roman" pitchFamily="-109" charset="0"/>
                <a:sym typeface="Symbol" pitchFamily="-109" charset="2"/>
              </a:rPr>
              <a:t>.</a:t>
            </a:r>
            <a:endParaRPr lang="en-US" sz="1600" dirty="0" smtClean="0">
              <a:latin typeface="Arial" charset="0"/>
              <a:sym typeface="Symbol" pitchFamily="-109" charset="2"/>
            </a:endParaRPr>
          </a:p>
          <a:p>
            <a:pPr eaLnBrk="1" hangingPunct="1"/>
            <a:r>
              <a:rPr lang="en-US" sz="1800" dirty="0" smtClean="0">
                <a:latin typeface="Arial" charset="0"/>
                <a:sym typeface="Symbol" pitchFamily="-109" charset="2"/>
              </a:rPr>
              <a:t>Conservation of radial momentum, upon substitution </a:t>
            </a:r>
            <a:br>
              <a:rPr lang="en-US" sz="1800" dirty="0" smtClean="0">
                <a:latin typeface="Arial" charset="0"/>
                <a:sym typeface="Symbol" pitchFamily="-109" charset="2"/>
              </a:rPr>
            </a:br>
            <a:r>
              <a:rPr lang="en-US" sz="1800" dirty="0" smtClean="0">
                <a:latin typeface="Arial" charset="0"/>
                <a:sym typeface="Symbol" pitchFamily="-109" charset="2"/>
              </a:rPr>
              <a:t>of the foregoing integrals, with </a:t>
            </a:r>
            <a:r>
              <a:rPr lang="en-US" sz="1800" i="1" dirty="0" smtClean="0">
                <a:latin typeface="Times New Roman" pitchFamily="-109" charset="0"/>
                <a:cs typeface="Times New Roman" pitchFamily="-109" charset="0"/>
                <a:sym typeface="Symbol" pitchFamily="-109" charset="2"/>
              </a:rPr>
              <a:t>q</a:t>
            </a:r>
            <a:r>
              <a:rPr lang="en-US" sz="1800" i="1" baseline="30000" dirty="0" smtClean="0">
                <a:latin typeface="Times New Roman" pitchFamily="-109" charset="0"/>
                <a:cs typeface="Times New Roman" pitchFamily="-109" charset="0"/>
                <a:sym typeface="Symbol" pitchFamily="-109" charset="2"/>
              </a:rPr>
              <a:t>2</a:t>
            </a:r>
            <a:r>
              <a:rPr lang="en-US" sz="1800" i="1" dirty="0" smtClean="0">
                <a:latin typeface="Times New Roman" pitchFamily="-109" charset="0"/>
                <a:cs typeface="Times New Roman" pitchFamily="-109" charset="0"/>
                <a:sym typeface="Symbol" pitchFamily="-109" charset="2"/>
              </a:rPr>
              <a:t> v</a:t>
            </a:r>
            <a:r>
              <a:rPr lang="en-US" sz="1800" i="1" baseline="30000" dirty="0" smtClean="0">
                <a:latin typeface="Times New Roman" pitchFamily="-109" charset="0"/>
                <a:cs typeface="Times New Roman" pitchFamily="-109" charset="0"/>
                <a:sym typeface="Symbol" pitchFamily="-109" charset="2"/>
              </a:rPr>
              <a:t>2</a:t>
            </a:r>
            <a:r>
              <a:rPr lang="en-US" sz="1800" dirty="0" smtClean="0">
                <a:latin typeface="Arial" charset="0"/>
                <a:sym typeface="Symbol" pitchFamily="-109" charset="2"/>
              </a:rPr>
              <a:t>, yields</a:t>
            </a:r>
            <a:br>
              <a:rPr lang="en-US" sz="1800" dirty="0" smtClean="0">
                <a:latin typeface="Arial" charset="0"/>
                <a:sym typeface="Symbol" pitchFamily="-109" charset="2"/>
              </a:rPr>
            </a:br>
            <a:r>
              <a:rPr lang="en-US" sz="1800" dirty="0" smtClean="0">
                <a:latin typeface="Arial" charset="0"/>
                <a:sym typeface="Symbol" pitchFamily="-109" charset="2"/>
              </a:rPr>
              <a:t>a semi-linear second-order elliptical partial differential equation:</a:t>
            </a:r>
            <a:endParaRPr lang="en-US" sz="1800" dirty="0" smtClean="0">
              <a:latin typeface="Arial" charset="0"/>
            </a:endParaRPr>
          </a:p>
          <a:p>
            <a:pPr lvl="1" eaLnBrk="1" hangingPunct="1"/>
            <a:endParaRPr lang="en-US" sz="1600" dirty="0" smtClean="0">
              <a:latin typeface="Arial" charset="0"/>
            </a:endParaRPr>
          </a:p>
          <a:p>
            <a:pPr lvl="1" eaLnBrk="1" hangingPunct="1"/>
            <a:endParaRPr lang="en-US" sz="1600" dirty="0" smtClean="0">
              <a:latin typeface="Arial" charset="0"/>
            </a:endParaRPr>
          </a:p>
          <a:p>
            <a:pPr lvl="1" eaLnBrk="1" hangingPunct="1"/>
            <a:r>
              <a:rPr lang="en-US" sz="1600" dirty="0" smtClean="0">
                <a:latin typeface="Arial" charset="0"/>
              </a:rPr>
              <a:t>What amount of fluid may enter the vortex is constrained</a:t>
            </a:r>
            <a:br>
              <a:rPr lang="en-US" sz="1600" dirty="0" smtClean="0">
                <a:latin typeface="Arial" charset="0"/>
              </a:rPr>
            </a:br>
            <a:r>
              <a:rPr lang="en-US" sz="1600" dirty="0" smtClean="0">
                <a:latin typeface="Arial" charset="0"/>
              </a:rPr>
              <a:t>by the amount of ingestion into the surface boundary layer that is compatible</a:t>
            </a:r>
            <a:br>
              <a:rPr lang="en-US" sz="1600" dirty="0" smtClean="0">
                <a:latin typeface="Arial" charset="0"/>
              </a:rPr>
            </a:br>
            <a:r>
              <a:rPr lang="en-US" sz="1600" dirty="0" smtClean="0">
                <a:latin typeface="Arial" charset="0"/>
              </a:rPr>
              <a:t>with the absolute angular momentum specified for the influx at the periphery.</a:t>
            </a:r>
          </a:p>
        </p:txBody>
      </p:sp>
      <p:sp>
        <p:nvSpPr>
          <p:cNvPr id="7171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6477000"/>
            <a:ext cx="457200" cy="381000"/>
          </a:xfrm>
          <a:prstGeom prst="rect">
            <a:avLst/>
          </a:prstGeom>
          <a:noFill/>
        </p:spPr>
        <p:txBody>
          <a:bodyPr/>
          <a:lstStyle/>
          <a:p>
            <a:pPr defTabSz="966788"/>
            <a:fld id="{623AD8FE-B0E2-4887-B7FA-1D95AEF7E3AE}" type="slidenum">
              <a:rPr lang="en-US" smtClean="0"/>
              <a:pPr defTabSz="966788"/>
              <a:t>25</a:t>
            </a:fld>
            <a:endParaRPr lang="en-US" smtClean="0"/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/>
        </p:nvGraphicFramePr>
        <p:xfrm>
          <a:off x="1828800" y="4343400"/>
          <a:ext cx="5499100" cy="482600"/>
        </p:xfrm>
        <a:graphic>
          <a:graphicData uri="http://schemas.openxmlformats.org/presentationml/2006/ole">
            <p:oleObj spid="_x0000_s47106" name="Equation" r:id="rId3" imgW="5499000" imgH="4824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200" dirty="0" smtClean="0">
                <a:latin typeface="Arial" charset="0"/>
              </a:rPr>
              <a:t>A Steady Axisymmetric Inviscid Model</a:t>
            </a:r>
            <a:br>
              <a:rPr lang="en-US" sz="2200" dirty="0" smtClean="0">
                <a:latin typeface="Arial" charset="0"/>
              </a:rPr>
            </a:br>
            <a:r>
              <a:rPr lang="en-US" sz="2200" dirty="0" smtClean="0">
                <a:latin typeface="Arial" charset="0"/>
              </a:rPr>
              <a:t>of the Bulk Vortex (continued)</a:t>
            </a:r>
          </a:p>
        </p:txBody>
      </p:sp>
      <p:sp>
        <p:nvSpPr>
          <p:cNvPr id="72708" name="Rectangle 3"/>
          <p:cNvSpPr>
            <a:spLocks noGrp="1" noChangeArrowheads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 eaLnBrk="1" hangingPunct="1"/>
            <a:r>
              <a:rPr lang="en-US" sz="1600" dirty="0" smtClean="0">
                <a:latin typeface="Arial" charset="0"/>
              </a:rPr>
              <a:t>The position of, and properties along, the interface (a streamsurface)</a:t>
            </a:r>
            <a:br>
              <a:rPr lang="en-US" sz="1600" dirty="0" smtClean="0">
                <a:latin typeface="Arial" charset="0"/>
              </a:rPr>
            </a:br>
            <a:r>
              <a:rPr lang="en-US" sz="1600" dirty="0" smtClean="0">
                <a:latin typeface="Arial" charset="0"/>
              </a:rPr>
              <a:t>between the bulk vortex and the core are identified by enforcing</a:t>
            </a:r>
            <a:br>
              <a:rPr lang="en-US" sz="1600" dirty="0" smtClean="0">
                <a:latin typeface="Arial" charset="0"/>
              </a:rPr>
            </a:br>
            <a:r>
              <a:rPr lang="en-US" sz="1600" dirty="0" smtClean="0">
                <a:latin typeface="Arial" charset="0"/>
              </a:rPr>
              <a:t>continuity of pressure across the interface.</a:t>
            </a:r>
            <a:br>
              <a:rPr lang="en-US" sz="1600" dirty="0" smtClean="0">
                <a:latin typeface="Arial" charset="0"/>
              </a:rPr>
            </a:br>
            <a:r>
              <a:rPr lang="en-US" sz="1600" dirty="0" smtClean="0">
                <a:latin typeface="Arial" charset="0"/>
              </a:rPr>
              <a:t>The interface is a vortex sheet and contact surface, but not an isobar.</a:t>
            </a:r>
          </a:p>
          <a:p>
            <a:pPr lvl="1" eaLnBrk="1" hangingPunct="1"/>
            <a:r>
              <a:rPr lang="en-US" sz="1600" dirty="0" smtClean="0">
                <a:latin typeface="Arial" charset="0"/>
              </a:rPr>
              <a:t>At the periphery, the altitude of the interface separates</a:t>
            </a:r>
            <a:br>
              <a:rPr lang="en-US" sz="1600" dirty="0" smtClean="0">
                <a:latin typeface="Arial" charset="0"/>
              </a:rPr>
            </a:br>
            <a:r>
              <a:rPr lang="en-US" sz="1600" dirty="0" smtClean="0">
                <a:latin typeface="Arial" charset="0"/>
              </a:rPr>
              <a:t>the domain of influx to the vortex from the domain of efflux from the vortex;</a:t>
            </a:r>
            <a:br>
              <a:rPr lang="en-US" sz="1600" dirty="0" smtClean="0">
                <a:latin typeface="Arial" charset="0"/>
              </a:rPr>
            </a:br>
            <a:r>
              <a:rPr lang="en-US" sz="1600" dirty="0" smtClean="0">
                <a:latin typeface="Arial" charset="0"/>
              </a:rPr>
              <a:t>at the top edge of the boundary layer, the radius of the interface separates</a:t>
            </a:r>
            <a:br>
              <a:rPr lang="en-US" sz="1600" dirty="0" smtClean="0">
                <a:latin typeface="Arial" charset="0"/>
              </a:rPr>
            </a:br>
            <a:r>
              <a:rPr lang="en-US" sz="1600" dirty="0" smtClean="0">
                <a:latin typeface="Arial" charset="0"/>
              </a:rPr>
              <a:t>the domain of entrainment to the boundary layer</a:t>
            </a:r>
            <a:br>
              <a:rPr lang="en-US" sz="1600" dirty="0" smtClean="0">
                <a:latin typeface="Arial" charset="0"/>
              </a:rPr>
            </a:br>
            <a:r>
              <a:rPr lang="en-US" sz="1600" dirty="0" smtClean="0">
                <a:latin typeface="Arial" charset="0"/>
              </a:rPr>
              <a:t>from the domain of detrainment from the boundary layer.</a:t>
            </a:r>
          </a:p>
          <a:p>
            <a:pPr lvl="1" eaLnBrk="1" hangingPunct="1"/>
            <a:r>
              <a:rPr lang="en-US" sz="1600" dirty="0" smtClean="0">
                <a:latin typeface="Arial" charset="0"/>
              </a:rPr>
              <a:t>The flow in the saturated core is also steady, axisymmetric and inviscid;</a:t>
            </a:r>
            <a:br>
              <a:rPr lang="en-US" sz="1600" dirty="0" smtClean="0">
                <a:latin typeface="Arial" charset="0"/>
              </a:rPr>
            </a:br>
            <a:r>
              <a:rPr lang="en-US" sz="1600" dirty="0" smtClean="0">
                <a:latin typeface="Arial" charset="0"/>
              </a:rPr>
              <a:t>but the throughput detrained from the diffusive boundary layer is described</a:t>
            </a:r>
            <a:br>
              <a:rPr lang="en-US" sz="1600" dirty="0" smtClean="0">
                <a:latin typeface="Arial" charset="0"/>
              </a:rPr>
            </a:br>
            <a:r>
              <a:rPr lang="en-US" sz="1600" dirty="0" smtClean="0">
                <a:latin typeface="Arial" charset="0"/>
              </a:rPr>
              <a:t>by integrals </a:t>
            </a:r>
            <a:r>
              <a:rPr lang="en-US" sz="1600" i="1" dirty="0" smtClean="0">
                <a:latin typeface="Times New Roman" pitchFamily="-109" charset="0"/>
                <a:cs typeface="Times New Roman" pitchFamily="-109" charset="0"/>
              </a:rPr>
              <a:t>E</a:t>
            </a:r>
            <a:r>
              <a:rPr lang="en-US" sz="1600" i="1" baseline="-25000" dirty="0" smtClean="0">
                <a:latin typeface="Times New Roman" pitchFamily="-109" charset="0"/>
                <a:cs typeface="Times New Roman" pitchFamily="-109" charset="0"/>
                <a:sym typeface="Symbol" pitchFamily="-109" charset="2"/>
              </a:rPr>
              <a:t>s</a:t>
            </a:r>
            <a:r>
              <a:rPr lang="en-US" sz="1600" dirty="0" smtClean="0">
                <a:latin typeface="Times New Roman" pitchFamily="-109" charset="0"/>
                <a:cs typeface="Times New Roman" pitchFamily="-109" charset="0"/>
              </a:rPr>
              <a:t>(</a:t>
            </a:r>
            <a:r>
              <a:rPr lang="en-US" sz="1600" i="1" dirty="0" smtClean="0">
                <a:latin typeface="Times New Roman" pitchFamily="-109" charset="0"/>
                <a:cs typeface="Times New Roman" pitchFamily="-109" charset="0"/>
                <a:sym typeface="Symbol" pitchFamily="-109" charset="2"/>
              </a:rPr>
              <a:t></a:t>
            </a:r>
            <a:r>
              <a:rPr lang="en-US" sz="1600" dirty="0" smtClean="0">
                <a:latin typeface="Times New Roman" pitchFamily="-109" charset="0"/>
                <a:cs typeface="Times New Roman" pitchFamily="-109" charset="0"/>
                <a:sym typeface="Symbol" pitchFamily="-109" charset="2"/>
              </a:rPr>
              <a:t>)</a:t>
            </a:r>
            <a:r>
              <a:rPr lang="en-US" sz="1600" i="1" dirty="0" smtClean="0">
                <a:latin typeface="Times New Roman" pitchFamily="-109" charset="0"/>
                <a:cs typeface="Times New Roman" pitchFamily="-109" charset="0"/>
                <a:sym typeface="Symbol" pitchFamily="-109" charset="2"/>
              </a:rPr>
              <a:t>, S</a:t>
            </a:r>
            <a:r>
              <a:rPr lang="en-US" sz="1600" i="1" baseline="-25000" dirty="0" smtClean="0">
                <a:latin typeface="Times New Roman" pitchFamily="-109" charset="0"/>
                <a:cs typeface="Times New Roman" pitchFamily="-109" charset="0"/>
                <a:sym typeface="Symbol" pitchFamily="-109" charset="2"/>
              </a:rPr>
              <a:t>s</a:t>
            </a:r>
            <a:r>
              <a:rPr lang="en-US" sz="1600" dirty="0" smtClean="0">
                <a:latin typeface="Times New Roman" pitchFamily="-109" charset="0"/>
                <a:cs typeface="Times New Roman" pitchFamily="-109" charset="0"/>
              </a:rPr>
              <a:t>(</a:t>
            </a:r>
            <a:r>
              <a:rPr lang="en-US" sz="1600" i="1" dirty="0" smtClean="0">
                <a:latin typeface="Times New Roman" pitchFamily="-109" charset="0"/>
                <a:cs typeface="Times New Roman" pitchFamily="-109" charset="0"/>
                <a:sym typeface="Symbol" pitchFamily="-109" charset="2"/>
              </a:rPr>
              <a:t></a:t>
            </a:r>
            <a:r>
              <a:rPr lang="en-US" sz="1600" dirty="0" smtClean="0">
                <a:latin typeface="Times New Roman" pitchFamily="-109" charset="0"/>
                <a:cs typeface="Times New Roman" pitchFamily="-109" charset="0"/>
                <a:sym typeface="Symbol" pitchFamily="-109" charset="2"/>
              </a:rPr>
              <a:t>)</a:t>
            </a:r>
            <a:r>
              <a:rPr lang="en-US" sz="1600" i="1" dirty="0" smtClean="0">
                <a:latin typeface="Times New Roman" pitchFamily="-109" charset="0"/>
                <a:cs typeface="Times New Roman" pitchFamily="-109" charset="0"/>
                <a:sym typeface="Symbol" pitchFamily="-109" charset="2"/>
              </a:rPr>
              <a:t>, </a:t>
            </a:r>
            <a:r>
              <a:rPr lang="en-US" sz="1600" i="1" baseline="-25000" dirty="0" smtClean="0">
                <a:latin typeface="Times New Roman" pitchFamily="-109" charset="0"/>
                <a:cs typeface="Times New Roman" pitchFamily="-109" charset="0"/>
                <a:sym typeface="Symbol" pitchFamily="-109" charset="2"/>
              </a:rPr>
              <a:t>s</a:t>
            </a:r>
            <a:r>
              <a:rPr lang="en-US" sz="1600" dirty="0" smtClean="0">
                <a:latin typeface="Times New Roman" pitchFamily="-109" charset="0"/>
                <a:cs typeface="Times New Roman" pitchFamily="-109" charset="0"/>
              </a:rPr>
              <a:t> (</a:t>
            </a:r>
            <a:r>
              <a:rPr lang="en-US" sz="1600" i="1" dirty="0" smtClean="0">
                <a:latin typeface="Times New Roman" pitchFamily="-109" charset="0"/>
                <a:cs typeface="Times New Roman" pitchFamily="-109" charset="0"/>
                <a:sym typeface="Symbol" pitchFamily="-109" charset="2"/>
              </a:rPr>
              <a:t></a:t>
            </a:r>
            <a:r>
              <a:rPr lang="en-US" sz="1600" dirty="0" smtClean="0">
                <a:latin typeface="Times New Roman" pitchFamily="-109" charset="0"/>
                <a:cs typeface="Times New Roman" pitchFamily="-109" charset="0"/>
                <a:sym typeface="Symbol" pitchFamily="-109" charset="2"/>
              </a:rPr>
              <a:t>)</a:t>
            </a:r>
            <a:r>
              <a:rPr lang="en-US" sz="1600" i="1" dirty="0" smtClean="0">
                <a:latin typeface="Times New Roman" pitchFamily="-109" charset="0"/>
                <a:cs typeface="Times New Roman" pitchFamily="-109" charset="0"/>
                <a:sym typeface="Symbol" pitchFamily="-109" charset="2"/>
              </a:rPr>
              <a:t> </a:t>
            </a:r>
            <a:r>
              <a:rPr lang="en-US" sz="1600" dirty="0" smtClean="0">
                <a:latin typeface="Arial" charset="0"/>
              </a:rPr>
              <a:t>which differ from the integrals </a:t>
            </a:r>
            <a:r>
              <a:rPr lang="en-US" sz="1600" i="1" dirty="0" smtClean="0">
                <a:latin typeface="Times New Roman" pitchFamily="-109" charset="0"/>
                <a:cs typeface="Times New Roman" pitchFamily="-109" charset="0"/>
              </a:rPr>
              <a:t>E</a:t>
            </a:r>
            <a:r>
              <a:rPr lang="en-US" sz="1600" dirty="0" smtClean="0">
                <a:latin typeface="Times New Roman" pitchFamily="-109" charset="0"/>
                <a:cs typeface="Times New Roman" pitchFamily="-109" charset="0"/>
              </a:rPr>
              <a:t>(</a:t>
            </a:r>
            <a:r>
              <a:rPr lang="en-US" sz="1600" i="1" dirty="0" smtClean="0">
                <a:latin typeface="Times New Roman" pitchFamily="-109" charset="0"/>
                <a:cs typeface="Times New Roman" pitchFamily="-109" charset="0"/>
                <a:sym typeface="Symbol" pitchFamily="-109" charset="2"/>
              </a:rPr>
              <a:t></a:t>
            </a:r>
            <a:r>
              <a:rPr lang="en-US" sz="1600" dirty="0" smtClean="0">
                <a:latin typeface="Times New Roman" pitchFamily="-109" charset="0"/>
                <a:cs typeface="Times New Roman" pitchFamily="-109" charset="0"/>
                <a:sym typeface="Symbol" pitchFamily="-109" charset="2"/>
              </a:rPr>
              <a:t>)</a:t>
            </a:r>
            <a:r>
              <a:rPr lang="en-US" sz="1600" i="1" dirty="0" smtClean="0">
                <a:latin typeface="Times New Roman" pitchFamily="-109" charset="0"/>
                <a:cs typeface="Times New Roman" pitchFamily="-109" charset="0"/>
                <a:sym typeface="Symbol" pitchFamily="-109" charset="2"/>
              </a:rPr>
              <a:t>, S</a:t>
            </a:r>
            <a:r>
              <a:rPr lang="en-US" sz="1600" dirty="0" smtClean="0">
                <a:latin typeface="Times New Roman" pitchFamily="-109" charset="0"/>
                <a:cs typeface="Times New Roman" pitchFamily="-109" charset="0"/>
              </a:rPr>
              <a:t>(</a:t>
            </a:r>
            <a:r>
              <a:rPr lang="en-US" sz="1600" i="1" dirty="0" smtClean="0">
                <a:latin typeface="Times New Roman" pitchFamily="-109" charset="0"/>
                <a:cs typeface="Times New Roman" pitchFamily="-109" charset="0"/>
                <a:sym typeface="Symbol" pitchFamily="-109" charset="2"/>
              </a:rPr>
              <a:t></a:t>
            </a:r>
            <a:r>
              <a:rPr lang="en-US" sz="1600" dirty="0" smtClean="0">
                <a:latin typeface="Times New Roman" pitchFamily="-109" charset="0"/>
                <a:cs typeface="Times New Roman" pitchFamily="-109" charset="0"/>
                <a:sym typeface="Symbol" pitchFamily="-109" charset="2"/>
              </a:rPr>
              <a:t>)</a:t>
            </a:r>
            <a:r>
              <a:rPr lang="en-US" sz="1600" i="1" dirty="0" smtClean="0">
                <a:latin typeface="Times New Roman" pitchFamily="-109" charset="0"/>
                <a:cs typeface="Times New Roman" pitchFamily="-109" charset="0"/>
                <a:sym typeface="Symbol" pitchFamily="-109" charset="2"/>
              </a:rPr>
              <a:t>, </a:t>
            </a:r>
            <a:r>
              <a:rPr lang="en-US" sz="1600" dirty="0" smtClean="0">
                <a:latin typeface="Times New Roman" pitchFamily="-109" charset="0"/>
                <a:cs typeface="Times New Roman" pitchFamily="-109" charset="0"/>
              </a:rPr>
              <a:t> (</a:t>
            </a:r>
            <a:r>
              <a:rPr lang="en-US" sz="1600" i="1" dirty="0" smtClean="0">
                <a:latin typeface="Times New Roman" pitchFamily="-109" charset="0"/>
                <a:cs typeface="Times New Roman" pitchFamily="-109" charset="0"/>
                <a:sym typeface="Symbol" pitchFamily="-109" charset="2"/>
              </a:rPr>
              <a:t></a:t>
            </a:r>
            <a:r>
              <a:rPr lang="en-US" sz="1600" dirty="0" smtClean="0">
                <a:latin typeface="Times New Roman" pitchFamily="-109" charset="0"/>
                <a:cs typeface="Times New Roman" pitchFamily="-109" charset="0"/>
                <a:sym typeface="Symbol" pitchFamily="-109" charset="2"/>
              </a:rPr>
              <a:t>)</a:t>
            </a:r>
            <a:r>
              <a:rPr lang="en-US" sz="1600" i="1" dirty="0" smtClean="0">
                <a:latin typeface="Times New Roman" pitchFamily="-109" charset="0"/>
                <a:cs typeface="Times New Roman" pitchFamily="-109" charset="0"/>
                <a:sym typeface="Symbol" pitchFamily="-109" charset="2"/>
              </a:rPr>
              <a:t/>
            </a:r>
            <a:br>
              <a:rPr lang="en-US" sz="1600" i="1" dirty="0" smtClean="0">
                <a:latin typeface="Times New Roman" pitchFamily="-109" charset="0"/>
                <a:cs typeface="Times New Roman" pitchFamily="-109" charset="0"/>
                <a:sym typeface="Symbol" pitchFamily="-109" charset="2"/>
              </a:rPr>
            </a:br>
            <a:r>
              <a:rPr lang="en-US" sz="1600" dirty="0" smtClean="0">
                <a:latin typeface="Arial" charset="0"/>
                <a:sym typeface="Symbol" pitchFamily="-109" charset="2"/>
              </a:rPr>
              <a:t>holding in the bulk vortex.</a:t>
            </a:r>
            <a:endParaRPr lang="en-US" sz="1600" dirty="0" smtClean="0">
              <a:latin typeface="Arial" charset="0"/>
            </a:endParaRPr>
          </a:p>
        </p:txBody>
      </p:sp>
      <p:sp>
        <p:nvSpPr>
          <p:cNvPr id="72706" name="Slide Number Placeholder 4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noFill/>
        </p:spPr>
        <p:txBody>
          <a:bodyPr/>
          <a:lstStyle/>
          <a:p>
            <a:pPr defTabSz="966788"/>
            <a:fld id="{350E22F4-0164-43DC-BB22-F383AC2221FF}" type="slidenum">
              <a:rPr lang="en-US" smtClean="0"/>
              <a:pPr defTabSz="966788"/>
              <a:t>26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Reprise of Modular Modeling</a:t>
            </a:r>
            <a:br>
              <a:rPr lang="en-US" dirty="0" smtClean="0"/>
            </a:br>
            <a:r>
              <a:rPr lang="en-US" dirty="0" smtClean="0"/>
              <a:t>of the Tropical-Cyclone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852" y="1166018"/>
            <a:ext cx="8919148" cy="5572061"/>
          </a:xfrm>
        </p:spPr>
        <p:txBody>
          <a:bodyPr/>
          <a:lstStyle/>
          <a:p>
            <a:r>
              <a:rPr lang="en-US" dirty="0" smtClean="0"/>
              <a:t>A logical sequence for addressing the modules</a:t>
            </a:r>
            <a:br>
              <a:rPr lang="en-US" dirty="0" smtClean="0"/>
            </a:br>
            <a:r>
              <a:rPr lang="en-US" dirty="0" smtClean="0"/>
              <a:t>comprising the structure of a cyclone would be</a:t>
            </a:r>
            <a:br>
              <a:rPr lang="en-US" dirty="0" smtClean="0"/>
            </a:br>
            <a:r>
              <a:rPr lang="en-US" dirty="0" smtClean="0"/>
              <a:t>in the order that they are traversed by the throughput.</a:t>
            </a:r>
          </a:p>
          <a:p>
            <a:pPr lvl="1"/>
            <a:r>
              <a:rPr lang="en-US" dirty="0" smtClean="0"/>
              <a:t>However, the crucial role of a boundary layer</a:t>
            </a:r>
            <a:br>
              <a:rPr lang="en-US" dirty="0" smtClean="0"/>
            </a:br>
            <a:r>
              <a:rPr lang="en-US" dirty="0" smtClean="0"/>
              <a:t>in swirling flow gives the boundary layer analytic priority</a:t>
            </a:r>
          </a:p>
          <a:p>
            <a:r>
              <a:rPr lang="en-US" dirty="0" smtClean="0"/>
              <a:t>The angular momentum of intake at the periphery</a:t>
            </a:r>
            <a:br>
              <a:rPr lang="en-US" dirty="0" smtClean="0"/>
            </a:br>
            <a:r>
              <a:rPr lang="en-US" dirty="0" smtClean="0"/>
              <a:t>is plausibly regarded as invariant with </a:t>
            </a:r>
            <a:r>
              <a:rPr lang="en-US" dirty="0" smtClean="0"/>
              <a:t>altitude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Since angular momentum is variant along streamlines in the inviscid bulk vortex,</a:t>
            </a:r>
            <a:br>
              <a:rPr lang="en-US" dirty="0" smtClean="0"/>
            </a:br>
            <a:r>
              <a:rPr lang="en-US" dirty="0" smtClean="0"/>
              <a:t>the angular momentum at the top edge of the boundary layer is radially invariant.</a:t>
            </a:r>
          </a:p>
          <a:p>
            <a:pPr lvl="1"/>
            <a:r>
              <a:rPr lang="en-US" dirty="0" smtClean="0"/>
              <a:t>So, as a first step, the entrainment profile at the top edge of the boundary layer </a:t>
            </a:r>
            <a:br>
              <a:rPr lang="en-US" dirty="0" smtClean="0"/>
            </a:br>
            <a:r>
              <a:rPr lang="en-US" dirty="0" smtClean="0"/>
              <a:t>may be inferred from the dynamics for an incompressible boundary layer.</a:t>
            </a:r>
          </a:p>
          <a:p>
            <a:pPr lvl="1"/>
            <a:r>
              <a:rPr lang="en-US" dirty="0" smtClean="0"/>
              <a:t>Then, the radial profiles of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 smtClean="0"/>
              <a:t> and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i="1" dirty="0" smtClean="0">
                <a:latin typeface="+mj-lt"/>
                <a:cs typeface="Times New Roman" pitchFamily="18" charset="0"/>
              </a:rPr>
              <a:t> </a:t>
            </a:r>
            <a:r>
              <a:rPr lang="en-US" dirty="0" smtClean="0">
                <a:latin typeface="+mj-lt"/>
                <a:cs typeface="Times New Roman" pitchFamily="18" charset="0"/>
              </a:rPr>
              <a:t>at the top edge of the boundary layer</a:t>
            </a:r>
            <a:br>
              <a:rPr lang="en-US" dirty="0" smtClean="0">
                <a:latin typeface="+mj-lt"/>
                <a:cs typeface="Times New Roman" pitchFamily="18" charset="0"/>
              </a:rPr>
            </a:br>
            <a:r>
              <a:rPr lang="en-US" dirty="0" smtClean="0">
                <a:latin typeface="+mj-lt"/>
                <a:cs typeface="Times New Roman" pitchFamily="18" charset="0"/>
              </a:rPr>
              <a:t>may be inferred from the vertical stratification of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 smtClean="0"/>
              <a:t> and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600" i="1" dirty="0" smtClean="0">
                <a:cs typeface="Times New Roman" pitchFamily="18" charset="0"/>
              </a:rPr>
              <a:t> </a:t>
            </a:r>
            <a:r>
              <a:rPr lang="en-US" dirty="0" smtClean="0">
                <a:latin typeface="+mj-lt"/>
                <a:cs typeface="Times New Roman" pitchFamily="18" charset="0"/>
              </a:rPr>
              <a:t>in intake </a:t>
            </a:r>
            <a:r>
              <a:rPr lang="en-US" dirty="0" smtClean="0">
                <a:latin typeface="+mj-lt"/>
                <a:cs typeface="Times New Roman" pitchFamily="18" charset="0"/>
              </a:rPr>
              <a:t>at the </a:t>
            </a:r>
            <a:r>
              <a:rPr lang="en-US" dirty="0" smtClean="0">
                <a:latin typeface="+mj-lt"/>
                <a:cs typeface="Times New Roman" pitchFamily="18" charset="0"/>
              </a:rPr>
              <a:t>periphery.</a:t>
            </a:r>
          </a:p>
          <a:p>
            <a:pPr lvl="1"/>
            <a:r>
              <a:rPr lang="en-US" dirty="0" smtClean="0">
                <a:latin typeface="+mj-lt"/>
                <a:cs typeface="Times New Roman" pitchFamily="18" charset="0"/>
              </a:rPr>
              <a:t>Hence, the </a:t>
            </a:r>
            <a:r>
              <a:rPr lang="en-US" smtClean="0">
                <a:latin typeface="+mj-lt"/>
                <a:cs typeface="Times New Roman" pitchFamily="18" charset="0"/>
              </a:rPr>
              <a:t>solution </a:t>
            </a:r>
            <a:r>
              <a:rPr lang="en-US" smtClean="0">
                <a:latin typeface="+mj-lt"/>
                <a:cs typeface="Times New Roman" pitchFamily="18" charset="0"/>
              </a:rPr>
              <a:t>for the </a:t>
            </a:r>
            <a:r>
              <a:rPr lang="en-US" dirty="0" smtClean="0">
                <a:latin typeface="+mj-lt"/>
                <a:cs typeface="Times New Roman" pitchFamily="18" charset="0"/>
              </a:rPr>
              <a:t>bulk-vortex module is nonessential.</a:t>
            </a:r>
          </a:p>
          <a:p>
            <a:pPr lvl="1"/>
            <a:r>
              <a:rPr lang="en-US" dirty="0" smtClean="0">
                <a:latin typeface="+mj-lt"/>
                <a:cs typeface="Times New Roman" pitchFamily="18" charset="0"/>
              </a:rPr>
              <a:t>However, the position of, and properties along,</a:t>
            </a:r>
            <a:br>
              <a:rPr lang="en-US" dirty="0" smtClean="0">
                <a:latin typeface="+mj-lt"/>
                <a:cs typeface="Times New Roman" pitchFamily="18" charset="0"/>
              </a:rPr>
            </a:br>
            <a:r>
              <a:rPr lang="en-US" dirty="0" smtClean="0">
                <a:latin typeface="+mj-lt"/>
                <a:cs typeface="Times New Roman" pitchFamily="18" charset="0"/>
              </a:rPr>
              <a:t>the interface between the bulk-vortex/core-flow modules</a:t>
            </a:r>
            <a:br>
              <a:rPr lang="en-US" dirty="0" smtClean="0">
                <a:latin typeface="+mj-lt"/>
                <a:cs typeface="Times New Roman" pitchFamily="18" charset="0"/>
              </a:rPr>
            </a:br>
            <a:r>
              <a:rPr lang="en-US" dirty="0" smtClean="0">
                <a:latin typeface="+mj-lt"/>
                <a:cs typeface="Times New Roman" pitchFamily="18" charset="0"/>
              </a:rPr>
              <a:t>need to be identified for solution of the core-flow module.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49C6A7-3002-407F-B3A9-8B1F900E4EC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smtClean="0">
                <a:latin typeface="Arial" charset="0"/>
              </a:rPr>
              <a:t>References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800" dirty="0" smtClean="0">
                <a:latin typeface="Arial" charset="0"/>
              </a:rPr>
              <a:t>Baum, H. and F. Fendell (2006). HIRWG</a:t>
            </a:r>
            <a:br>
              <a:rPr lang="en-US" sz="1800" dirty="0" smtClean="0">
                <a:latin typeface="Arial" charset="0"/>
              </a:rPr>
            </a:br>
            <a:r>
              <a:rPr lang="en-US" sz="1800" dirty="0" smtClean="0">
                <a:latin typeface="Arial" charset="0"/>
              </a:rPr>
              <a:t>(Hurricane Intensity Research Working Group) minority report, 25 pp., https://www.sab.noaa.gov/Reports/HIRWG_finalMinority.pdf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smtClean="0">
                <a:latin typeface="Arial" charset="0"/>
              </a:rPr>
              <a:t>Carrier, G.F., A.C. Hammond, and O.D. George (1971).</a:t>
            </a:r>
            <a:br>
              <a:rPr lang="en-US" sz="1800" dirty="0" smtClean="0">
                <a:latin typeface="Arial" charset="0"/>
              </a:rPr>
            </a:br>
            <a:r>
              <a:rPr lang="en-US" sz="1800" dirty="0" smtClean="0">
                <a:latin typeface="Arial" charset="0"/>
              </a:rPr>
              <a:t>A model of a mature hurricane. </a:t>
            </a:r>
            <a:r>
              <a:rPr lang="en-US" sz="1800" i="1" dirty="0" smtClean="0">
                <a:latin typeface="Arial" charset="0"/>
              </a:rPr>
              <a:t>Journal of Fluid Mechanics </a:t>
            </a:r>
            <a:r>
              <a:rPr lang="en-US" sz="1800" b="1" dirty="0" smtClean="0">
                <a:latin typeface="Arial" charset="0"/>
              </a:rPr>
              <a:t>47</a:t>
            </a:r>
            <a:r>
              <a:rPr lang="en-US" sz="1800" dirty="0" smtClean="0">
                <a:latin typeface="Arial" charset="0"/>
              </a:rPr>
              <a:t>, 145-170.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smtClean="0">
                <a:latin typeface="Arial" charset="0"/>
              </a:rPr>
              <a:t>Carrier, G.F. (1971a). Swirling flow boundary layers. </a:t>
            </a:r>
            <a:br>
              <a:rPr lang="en-US" sz="1800" dirty="0" smtClean="0">
                <a:latin typeface="Arial" charset="0"/>
              </a:rPr>
            </a:br>
            <a:r>
              <a:rPr lang="en-US" sz="1800" i="1" dirty="0" smtClean="0">
                <a:latin typeface="Arial" charset="0"/>
              </a:rPr>
              <a:t>Journal of Fluid Mechanics</a:t>
            </a:r>
            <a:r>
              <a:rPr lang="en-US" sz="1800" dirty="0" smtClean="0">
                <a:latin typeface="Arial" charset="0"/>
              </a:rPr>
              <a:t> </a:t>
            </a:r>
            <a:r>
              <a:rPr lang="en-US" sz="1800" b="1" dirty="0" smtClean="0">
                <a:latin typeface="Arial" charset="0"/>
              </a:rPr>
              <a:t>49</a:t>
            </a:r>
            <a:r>
              <a:rPr lang="en-US" sz="1800" dirty="0" smtClean="0">
                <a:latin typeface="Arial" charset="0"/>
              </a:rPr>
              <a:t>, 133-144.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smtClean="0">
                <a:latin typeface="Arial" charset="0"/>
              </a:rPr>
              <a:t>Carrier, G.F. (1971b). The intensification of hurricanes. </a:t>
            </a:r>
            <a:br>
              <a:rPr lang="en-US" sz="1800" dirty="0" smtClean="0">
                <a:latin typeface="Arial" charset="0"/>
              </a:rPr>
            </a:br>
            <a:r>
              <a:rPr lang="en-US" sz="1800" i="1" dirty="0" smtClean="0">
                <a:latin typeface="Arial" charset="0"/>
              </a:rPr>
              <a:t>Journal of Fluid Mechanics</a:t>
            </a:r>
            <a:r>
              <a:rPr lang="en-US" sz="1800" dirty="0" smtClean="0">
                <a:latin typeface="Arial" charset="0"/>
              </a:rPr>
              <a:t> </a:t>
            </a:r>
            <a:r>
              <a:rPr lang="en-US" sz="1800" b="1" dirty="0" smtClean="0">
                <a:latin typeface="Arial" charset="0"/>
              </a:rPr>
              <a:t>49</a:t>
            </a:r>
            <a:r>
              <a:rPr lang="en-US" sz="1800" dirty="0" smtClean="0">
                <a:latin typeface="Arial" charset="0"/>
              </a:rPr>
              <a:t>, 145-158.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smtClean="0">
                <a:latin typeface="Arial" charset="0"/>
              </a:rPr>
              <a:t>Carrier, G.F., F. Fendell, J. Mitchell, and M. Bronstein (1994).</a:t>
            </a:r>
            <a:br>
              <a:rPr lang="en-US" sz="1800" dirty="0" smtClean="0">
                <a:latin typeface="Arial" charset="0"/>
              </a:rPr>
            </a:br>
            <a:r>
              <a:rPr lang="en-US" sz="1800" dirty="0" smtClean="0">
                <a:latin typeface="Arial" charset="0"/>
              </a:rPr>
              <a:t>Self-sustaining intense vortices. </a:t>
            </a:r>
            <a:r>
              <a:rPr lang="en-US" sz="1800" i="1" dirty="0" err="1" smtClean="0">
                <a:latin typeface="Arial" charset="0"/>
              </a:rPr>
              <a:t>Physica</a:t>
            </a:r>
            <a:r>
              <a:rPr lang="en-US" sz="1800" i="1" dirty="0" smtClean="0">
                <a:latin typeface="Arial" charset="0"/>
              </a:rPr>
              <a:t> D</a:t>
            </a:r>
            <a:r>
              <a:rPr lang="en-US" sz="1800" dirty="0" smtClean="0">
                <a:latin typeface="Arial" charset="0"/>
              </a:rPr>
              <a:t> </a:t>
            </a:r>
            <a:r>
              <a:rPr lang="en-US" sz="1800" b="1" dirty="0" smtClean="0">
                <a:latin typeface="Arial" charset="0"/>
              </a:rPr>
              <a:t>77</a:t>
            </a:r>
            <a:r>
              <a:rPr lang="en-US" sz="1800" dirty="0" smtClean="0">
                <a:latin typeface="Arial" charset="0"/>
              </a:rPr>
              <a:t>, 77-96.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err="1" smtClean="0">
                <a:latin typeface="Arial" charset="0"/>
              </a:rPr>
              <a:t>Dergarabedian</a:t>
            </a:r>
            <a:r>
              <a:rPr lang="en-US" sz="1800" dirty="0" smtClean="0">
                <a:latin typeface="Arial" charset="0"/>
              </a:rPr>
              <a:t>, P. and F. Fendell (1977). One-and-two-cell structure </a:t>
            </a:r>
            <a:br>
              <a:rPr lang="en-US" sz="1800" dirty="0" smtClean="0">
                <a:latin typeface="Arial" charset="0"/>
              </a:rPr>
            </a:br>
            <a:r>
              <a:rPr lang="en-US" sz="1800" dirty="0" smtClean="0">
                <a:latin typeface="Arial" charset="0"/>
              </a:rPr>
              <a:t>in tornadoes. </a:t>
            </a:r>
            <a:r>
              <a:rPr lang="en-US" sz="1800" i="1" dirty="0" smtClean="0">
                <a:latin typeface="Arial" charset="0"/>
              </a:rPr>
              <a:t>Proceedings of the Symposium on Tornadoes —</a:t>
            </a:r>
            <a:br>
              <a:rPr lang="en-US" sz="1800" i="1" dirty="0" smtClean="0">
                <a:latin typeface="Arial" charset="0"/>
              </a:rPr>
            </a:br>
            <a:r>
              <a:rPr lang="en-US" sz="1800" i="1" dirty="0" smtClean="0">
                <a:latin typeface="Arial" charset="0"/>
              </a:rPr>
              <a:t>Assessment of Knowledge and Implications for Man</a:t>
            </a:r>
            <a:r>
              <a:rPr lang="en-US" sz="1800" dirty="0" smtClean="0">
                <a:latin typeface="Arial" charset="0"/>
              </a:rPr>
              <a:t>, (R.E. Peterson, ed.), </a:t>
            </a:r>
            <a:br>
              <a:rPr lang="en-US" sz="1800" dirty="0" smtClean="0">
                <a:latin typeface="Arial" charset="0"/>
              </a:rPr>
            </a:br>
            <a:r>
              <a:rPr lang="en-US" sz="1800" dirty="0" smtClean="0">
                <a:latin typeface="Arial" charset="0"/>
              </a:rPr>
              <a:t>Institute for Disaster Research, Texas Tech U., Lubbock, pp. 501-521.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smtClean="0">
                <a:latin typeface="Arial" charset="0"/>
              </a:rPr>
              <a:t>Fendell, F. (1974). Tropical cyclones. </a:t>
            </a:r>
            <a:r>
              <a:rPr lang="en-US" sz="1800" i="1" dirty="0" smtClean="0">
                <a:latin typeface="Arial" charset="0"/>
              </a:rPr>
              <a:t>Advances in Geophysics</a:t>
            </a:r>
            <a:r>
              <a:rPr lang="en-US" sz="1800" dirty="0" smtClean="0">
                <a:latin typeface="Arial" charset="0"/>
              </a:rPr>
              <a:t>, Vol. 17, </a:t>
            </a:r>
            <a:br>
              <a:rPr lang="en-US" sz="1800" dirty="0" smtClean="0">
                <a:latin typeface="Arial" charset="0"/>
              </a:rPr>
            </a:br>
            <a:r>
              <a:rPr lang="en-US" sz="1800" dirty="0" smtClean="0">
                <a:latin typeface="Arial" charset="0"/>
              </a:rPr>
              <a:t>(H.E. </a:t>
            </a:r>
            <a:r>
              <a:rPr lang="en-US" sz="1800" dirty="0" err="1" smtClean="0">
                <a:latin typeface="Arial" charset="0"/>
              </a:rPr>
              <a:t>Landsberg</a:t>
            </a:r>
            <a:r>
              <a:rPr lang="en-US" sz="1800" dirty="0" smtClean="0">
                <a:latin typeface="Arial" charset="0"/>
              </a:rPr>
              <a:t> and J. Van </a:t>
            </a:r>
            <a:r>
              <a:rPr lang="en-US" sz="1800" dirty="0" err="1" smtClean="0">
                <a:latin typeface="Arial" charset="0"/>
              </a:rPr>
              <a:t>Mieghem</a:t>
            </a:r>
            <a:r>
              <a:rPr lang="en-US" sz="1800" dirty="0" smtClean="0">
                <a:latin typeface="Arial" charset="0"/>
              </a:rPr>
              <a:t>, eds.), Academic, NY, pp. 1-100.</a:t>
            </a:r>
          </a:p>
        </p:txBody>
      </p:sp>
      <p:sp>
        <p:nvSpPr>
          <p:cNvPr id="36868" name="Slide Number Placeholder 4"/>
          <p:cNvSpPr txBox="1">
            <a:spLocks noGrp="1"/>
          </p:cNvSpPr>
          <p:nvPr/>
        </p:nvSpPr>
        <p:spPr bwMode="auto">
          <a:xfrm>
            <a:off x="0" y="647700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3" tIns="48326" rIns="96653" bIns="48326"/>
          <a:lstStyle/>
          <a:p>
            <a:pPr algn="ctr"/>
            <a:fld id="{C1C665AD-FA0C-4AF0-AB2C-B3615256C888}" type="slidenum">
              <a:rPr lang="en-US" sz="1300">
                <a:solidFill>
                  <a:srgbClr val="000000"/>
                </a:solidFill>
                <a:latin typeface="Arial" charset="0"/>
              </a:rPr>
              <a:pPr algn="ctr"/>
              <a:t>28</a:t>
            </a:fld>
            <a:endParaRPr lang="en-US" sz="130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defTabSz="966788"/>
            <a:fld id="{79F4EA0C-1166-4E40-AA88-522407DCE3C1}" type="slidenum">
              <a:rPr lang="en-US" smtClean="0"/>
              <a:pPr defTabSz="966788"/>
              <a:t>3</a:t>
            </a:fld>
            <a:endParaRPr lang="en-US" smtClean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200" smtClean="0">
                <a:latin typeface="Arial" charset="0"/>
              </a:rPr>
              <a:t>The Turbofan-jet-powered Global Hawk,</a:t>
            </a:r>
            <a:br>
              <a:rPr lang="en-US" sz="2200" smtClean="0">
                <a:latin typeface="Arial" charset="0"/>
              </a:rPr>
            </a:br>
            <a:r>
              <a:rPr lang="en-US" sz="2200" smtClean="0">
                <a:latin typeface="Arial" charset="0"/>
              </a:rPr>
              <a:t>a High-Altitude/Long-Endurance (HALE)-type UAV</a:t>
            </a:r>
          </a:p>
        </p:txBody>
      </p:sp>
      <p:pic>
        <p:nvPicPr>
          <p:cNvPr id="28676" name="Picture 4" descr="AIR_UAV_RQ-4_Global_Hawk_Cutaway_l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6632" b="18201"/>
          <a:stretch>
            <a:fillRect/>
          </a:stretch>
        </p:blipFill>
        <p:spPr bwMode="auto">
          <a:xfrm>
            <a:off x="1257300" y="4308475"/>
            <a:ext cx="6629400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677" name="Group 7"/>
          <p:cNvGrpSpPr>
            <a:grpSpLocks/>
          </p:cNvGrpSpPr>
          <p:nvPr/>
        </p:nvGrpSpPr>
        <p:grpSpPr bwMode="auto">
          <a:xfrm>
            <a:off x="547688" y="1500188"/>
            <a:ext cx="8048625" cy="2557462"/>
            <a:chOff x="354" y="852"/>
            <a:chExt cx="5070" cy="1611"/>
          </a:xfrm>
        </p:grpSpPr>
        <p:pic>
          <p:nvPicPr>
            <p:cNvPr id="28678" name="Picture 5" descr="4_global_hawk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28" y="852"/>
              <a:ext cx="2496" cy="1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79" name="Picture 6" descr="NASA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4" y="852"/>
              <a:ext cx="2208" cy="1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Towards a CONOPS for the Global Hawk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Global Hawk seems the only platform in production</a:t>
            </a:r>
            <a:br>
              <a:rPr lang="en-US" dirty="0" smtClean="0"/>
            </a:br>
            <a:r>
              <a:rPr lang="en-US" dirty="0" smtClean="0"/>
              <a:t>with power and operational flexibility to (RQ-4 parameters values cited)…</a:t>
            </a:r>
          </a:p>
          <a:p>
            <a:pPr lvl="1"/>
            <a:r>
              <a:rPr lang="en-US" dirty="0" smtClean="0"/>
              <a:t>arrive quickly on site from anywhere (ferry range 11,000 nm; loiter speed 343 </a:t>
            </a:r>
            <a:r>
              <a:rPr lang="en-US" dirty="0" err="1" smtClean="0"/>
              <a:t>kt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carry extensive instrumentation (internal payload capacity 1500 lbs,</a:t>
            </a:r>
            <a:br>
              <a:rPr lang="en-US" dirty="0" smtClean="0"/>
            </a:br>
            <a:r>
              <a:rPr lang="en-US" dirty="0" smtClean="0"/>
              <a:t>pod capacity 700 lbs/side)</a:t>
            </a:r>
          </a:p>
          <a:p>
            <a:pPr lvl="1"/>
            <a:r>
              <a:rPr lang="en-US" dirty="0" smtClean="0"/>
              <a:t>hover over and track storms (max endurance 31 h; max altitude 65,000 ft)</a:t>
            </a:r>
          </a:p>
          <a:p>
            <a:pPr lvl="1"/>
            <a:r>
              <a:rPr lang="en-US" dirty="0" smtClean="0"/>
              <a:t>permit real-time readout of data (via satellite link)</a:t>
            </a:r>
          </a:p>
          <a:p>
            <a:pPr lvl="1"/>
            <a:r>
              <a:rPr lang="en-US" dirty="0" smtClean="0"/>
              <a:t>permit in-flight reprogramming of a mission (say, in response to the unanticipated).</a:t>
            </a:r>
          </a:p>
          <a:p>
            <a:r>
              <a:rPr lang="en-US" dirty="0" smtClean="0"/>
              <a:t>Yet, NASA HS3 program distinguishes surveillance missions to sound</a:t>
            </a:r>
            <a:br>
              <a:rPr lang="en-US" dirty="0" smtClean="0"/>
            </a:br>
            <a:r>
              <a:rPr lang="en-US" dirty="0" smtClean="0"/>
              <a:t>the ambient from over-flight missions to probe the vortex proper.</a:t>
            </a:r>
          </a:p>
          <a:p>
            <a:r>
              <a:rPr lang="en-US" dirty="0" smtClean="0"/>
              <a:t>It seems no more feasible for a GH to measure every field everywhere</a:t>
            </a:r>
            <a:br>
              <a:rPr lang="en-US" dirty="0" smtClean="0"/>
            </a:br>
            <a:r>
              <a:rPr lang="en-US" dirty="0" smtClean="0"/>
              <a:t>in the vortex throughout its lifespan than to compute every field everywhere in the vortex throughout its lifespan (off-line research).</a:t>
            </a:r>
          </a:p>
          <a:p>
            <a:pPr lvl="1"/>
            <a:r>
              <a:rPr lang="en-US" dirty="0" smtClean="0"/>
              <a:t>Should the GH’s </a:t>
            </a:r>
            <a:r>
              <a:rPr lang="en-US" dirty="0" smtClean="0"/>
              <a:t>appraisal hang </a:t>
            </a:r>
            <a:r>
              <a:rPr lang="en-US" dirty="0" smtClean="0"/>
              <a:t>on whether detailed simulations are benefitted?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49C6A7-3002-407F-B3A9-8B1F900E4EC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Towards a CONOPS for the Global Hawk</a:t>
            </a:r>
            <a:br>
              <a:rPr lang="en-US" dirty="0" smtClean="0"/>
            </a:br>
            <a:r>
              <a:rPr lang="en-US" dirty="0" smtClean="0"/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852" y="1166018"/>
            <a:ext cx="8919148" cy="5572061"/>
          </a:xfrm>
        </p:spPr>
        <p:txBody>
          <a:bodyPr>
            <a:normAutofit/>
          </a:bodyPr>
          <a:lstStyle/>
          <a:p>
            <a:r>
              <a:rPr lang="en-US" dirty="0" smtClean="0"/>
              <a:t>To assist operationally with the few, well-chosen, specific parameters targeted in a 6-hour-updated NHC intensity forecast,</a:t>
            </a:r>
            <a:br>
              <a:rPr lang="en-US" dirty="0" smtClean="0"/>
            </a:br>
            <a:r>
              <a:rPr lang="en-US" dirty="0" smtClean="0"/>
              <a:t>what observations have priority (a CONOPS for real-time input)?</a:t>
            </a:r>
          </a:p>
          <a:p>
            <a:pPr lvl="1"/>
            <a:r>
              <a:rPr lang="en-US" dirty="0" smtClean="0"/>
              <a:t>What should the GH’s sensors be looking at, and what should they be looking for?</a:t>
            </a:r>
          </a:p>
          <a:p>
            <a:pPr lvl="1"/>
            <a:r>
              <a:rPr lang="en-US" dirty="0" smtClean="0"/>
              <a:t>What would help an operational forecaster</a:t>
            </a:r>
            <a:br>
              <a:rPr lang="en-US" dirty="0" smtClean="0"/>
            </a:br>
            <a:r>
              <a:rPr lang="en-US" dirty="0" smtClean="0"/>
              <a:t>with anticipating TS </a:t>
            </a:r>
            <a:r>
              <a:rPr lang="en-US" dirty="0" smtClean="0">
                <a:latin typeface="Cambria Math"/>
                <a:ea typeface="Cambria Math"/>
              </a:rPr>
              <a:t>↔ </a:t>
            </a:r>
            <a:r>
              <a:rPr lang="en-US" dirty="0" smtClean="0">
                <a:ea typeface="Cambria Math"/>
              </a:rPr>
              <a:t>H, H </a:t>
            </a:r>
            <a:r>
              <a:rPr lang="en-US" dirty="0" smtClean="0">
                <a:latin typeface="Cambria Math"/>
                <a:ea typeface="Cambria Math"/>
              </a:rPr>
              <a:t>↔ </a:t>
            </a:r>
            <a:r>
              <a:rPr lang="en-US" dirty="0" smtClean="0">
                <a:ea typeface="Cambria Math"/>
              </a:rPr>
              <a:t>MH transitions?</a:t>
            </a:r>
          </a:p>
          <a:p>
            <a:r>
              <a:rPr lang="en-US" dirty="0" smtClean="0">
                <a:ea typeface="Cambria Math"/>
              </a:rPr>
              <a:t>Whereas most current GH observations of TCs serve computer modeling, should not some modeling primarily serve GH observations?</a:t>
            </a:r>
          </a:p>
          <a:p>
            <a:pPr lvl="1"/>
            <a:r>
              <a:rPr lang="en-US" dirty="0" smtClean="0">
                <a:ea typeface="Cambria Math"/>
              </a:rPr>
              <a:t>A flexible, simplistic, fast-running, portable, readily transparent, easily modified model seems appropriate to select accessible observables, </a:t>
            </a:r>
            <a:r>
              <a:rPr lang="en-US" dirty="0" smtClean="0">
                <a:ea typeface="Cambria Math"/>
              </a:rPr>
              <a:t>set </a:t>
            </a:r>
            <a:r>
              <a:rPr lang="en-US" dirty="0" smtClean="0">
                <a:ea typeface="Cambria Math"/>
              </a:rPr>
              <a:t>sensor specs,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49C6A7-3002-407F-B3A9-8B1F900E4EC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Subdivisional Analysis of Tropical-Cyclone Structure</a:t>
            </a:r>
            <a:br>
              <a:rPr lang="en-US" dirty="0" smtClean="0"/>
            </a:br>
            <a:r>
              <a:rPr lang="en-US" dirty="0" smtClean="0"/>
              <a:t>vis-à-vis Direct Numerical Integration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Boundary-layer theory is a heuristic asymptotic technique,</a:t>
            </a:r>
            <a:br>
              <a:rPr lang="en-US" dirty="0" smtClean="0"/>
            </a:br>
            <a:r>
              <a:rPr lang="en-US" dirty="0" smtClean="0"/>
              <a:t>developed intuitively by fluid </a:t>
            </a:r>
            <a:r>
              <a:rPr lang="en-US" dirty="0" err="1" smtClean="0"/>
              <a:t>dynamicists</a:t>
            </a:r>
            <a:r>
              <a:rPr lang="en-US" dirty="0" smtClean="0"/>
              <a:t> to exploit relative rates of change.</a:t>
            </a:r>
          </a:p>
          <a:p>
            <a:pPr lvl="1"/>
            <a:r>
              <a:rPr lang="en-US" dirty="0" smtClean="0"/>
              <a:t>This widely useful methodology, later formalized by applied mathematicians</a:t>
            </a:r>
            <a:br>
              <a:rPr lang="en-US" dirty="0" smtClean="0"/>
            </a:br>
            <a:r>
              <a:rPr lang="en-US" dirty="0" smtClean="0"/>
              <a:t>under the designations singular perturbation, matched asymptotic expansions,</a:t>
            </a:r>
            <a:br>
              <a:rPr lang="en-US" dirty="0" smtClean="0"/>
            </a:br>
            <a:r>
              <a:rPr lang="en-US" dirty="0" smtClean="0"/>
              <a:t>or multiscaling techniques, is pursued as follows:</a:t>
            </a:r>
          </a:p>
          <a:p>
            <a:pPr marL="973138" lvl="2" indent="-342900">
              <a:buFont typeface="+mj-lt"/>
              <a:buAutoNum type="arabicParenR"/>
            </a:pPr>
            <a:r>
              <a:rPr lang="en-US" dirty="0" smtClean="0"/>
              <a:t>Subdivide the flow domain into logical subdomains (or modules),  </a:t>
            </a:r>
            <a:br>
              <a:rPr lang="en-US" dirty="0" smtClean="0"/>
            </a:br>
            <a:r>
              <a:rPr lang="en-US" dirty="0" smtClean="0"/>
              <a:t>each having distinct dominant phenomenology;</a:t>
            </a:r>
          </a:p>
          <a:p>
            <a:pPr marL="973138" lvl="2" indent="-342900">
              <a:buFont typeface="+mj-lt"/>
              <a:buAutoNum type="arabicParenR"/>
            </a:pPr>
            <a:r>
              <a:rPr lang="en-US" dirty="0" smtClean="0"/>
              <a:t>Solve, in logical sequence, the approximate formulations</a:t>
            </a:r>
            <a:br>
              <a:rPr lang="en-US" dirty="0" smtClean="0"/>
            </a:br>
            <a:r>
              <a:rPr lang="en-US" dirty="0" smtClean="0"/>
              <a:t>that have been customized for each </a:t>
            </a:r>
            <a:r>
              <a:rPr lang="en-US" dirty="0" err="1" smtClean="0"/>
              <a:t>subdomain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by retaining just the locally dominant phenomena; and</a:t>
            </a:r>
          </a:p>
          <a:p>
            <a:pPr marL="973138" lvl="2" indent="-342900">
              <a:buFont typeface="+mj-lt"/>
              <a:buAutoNum type="arabicParenR"/>
            </a:pPr>
            <a:r>
              <a:rPr lang="en-US" dirty="0" smtClean="0"/>
              <a:t>Meld the locally valid solutions into a global composite</a:t>
            </a:r>
            <a:br>
              <a:rPr lang="en-US" dirty="0" smtClean="0"/>
            </a:br>
            <a:r>
              <a:rPr lang="en-US" dirty="0" smtClean="0"/>
              <a:t>by enforcing continuity of dependent-variable fields and fluxes at the interfaces </a:t>
            </a:r>
            <a:br>
              <a:rPr lang="en-US" dirty="0" smtClean="0"/>
            </a:br>
            <a:r>
              <a:rPr lang="en-US" dirty="0" smtClean="0"/>
              <a:t>(or strips of common validity) between adjacent subdomains.</a:t>
            </a:r>
          </a:p>
          <a:p>
            <a:pPr lvl="1"/>
            <a:r>
              <a:rPr lang="en-US" dirty="0" smtClean="0"/>
              <a:t>The very first application of boundary-layer theory, over a century ago,</a:t>
            </a:r>
            <a:br>
              <a:rPr lang="en-US" dirty="0" smtClean="0"/>
            </a:br>
            <a:r>
              <a:rPr lang="en-US" dirty="0" smtClean="0"/>
              <a:t>exploited the special characteristics of diffusive transfer</a:t>
            </a:r>
            <a:br>
              <a:rPr lang="en-US" dirty="0" smtClean="0"/>
            </a:br>
            <a:r>
              <a:rPr lang="en-US" dirty="0" smtClean="0"/>
              <a:t>in the limit of indefinitely large Reynolds number</a:t>
            </a:r>
            <a:br>
              <a:rPr lang="en-US" dirty="0" smtClean="0"/>
            </a:br>
            <a:r>
              <a:rPr lang="en-US" dirty="0" smtClean="0"/>
              <a:t>(closely related to the application of interest here).</a:t>
            </a:r>
          </a:p>
          <a:p>
            <a:r>
              <a:rPr lang="en-US" dirty="0" smtClean="0"/>
              <a:t>For systematic, self-consistent scaling of variables,</a:t>
            </a:r>
            <a:br>
              <a:rPr lang="en-US" dirty="0" smtClean="0"/>
            </a:br>
            <a:r>
              <a:rPr lang="en-US" dirty="0" smtClean="0"/>
              <a:t>we introduce nondimensional formulation.</a:t>
            </a:r>
          </a:p>
          <a:p>
            <a:pPr lvl="1"/>
            <a:r>
              <a:rPr lang="en-US" dirty="0" smtClean="0"/>
              <a:t>Adopt, for normalization, in-hand input quantities, not to-be-found output quantities.</a:t>
            </a:r>
          </a:p>
          <a:p>
            <a:pPr lvl="1"/>
            <a:r>
              <a:rPr lang="en-US" dirty="0" smtClean="0"/>
              <a:t>Scaling laws guide the compositing of </a:t>
            </a:r>
            <a:r>
              <a:rPr lang="en-US" dirty="0" smtClean="0"/>
              <a:t>data, whether from </a:t>
            </a:r>
            <a:r>
              <a:rPr lang="en-US" dirty="0" smtClean="0"/>
              <a:t>different vortices,</a:t>
            </a:r>
            <a:br>
              <a:rPr lang="en-US" dirty="0" smtClean="0"/>
            </a:br>
            <a:r>
              <a:rPr lang="en-US" dirty="0" smtClean="0"/>
              <a:t>or from the same vortex at different times during its lifespan.</a:t>
            </a:r>
          </a:p>
        </p:txBody>
      </p:sp>
      <p:sp>
        <p:nvSpPr>
          <p:cNvPr id="29699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A8E43-5438-4337-B063-0D893797704E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Subdivisional Analysis of Tropical-Cyclone Structure vis-à-vis Direct Numerical Integration (continued)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the expected efficiency and simplicity relative to finite-differencing, </a:t>
            </a:r>
            <a:br>
              <a:rPr lang="en-US" dirty="0" smtClean="0"/>
            </a:br>
            <a:r>
              <a:rPr lang="en-US" dirty="0" smtClean="0"/>
              <a:t>which retains, everywhere in the flow domain and at all times, </a:t>
            </a:r>
            <a:br>
              <a:rPr lang="en-US" dirty="0" smtClean="0"/>
            </a:br>
            <a:r>
              <a:rPr lang="en-US" dirty="0" smtClean="0"/>
              <a:t>any term important anywhere in the flow domain at any time.</a:t>
            </a:r>
          </a:p>
          <a:p>
            <a:pPr lvl="1"/>
            <a:r>
              <a:rPr lang="en-US" dirty="0" smtClean="0"/>
              <a:t>The requirements for computer-processing power for numerical simulation </a:t>
            </a:r>
            <a:br>
              <a:rPr lang="en-US" dirty="0" smtClean="0"/>
            </a:br>
            <a:r>
              <a:rPr lang="en-US" dirty="0" smtClean="0"/>
              <a:t>are ballooning because phenomenologies, once regarded as of lesser importance, are continually being incorporated (e.g., underlying-ocean coupling), </a:t>
            </a:r>
            <a:br>
              <a:rPr lang="en-US" dirty="0" smtClean="0"/>
            </a:br>
            <a:r>
              <a:rPr lang="en-US" dirty="0" smtClean="0"/>
              <a:t>in response to flawed forecasts, while nothing is discarded for compensation, </a:t>
            </a:r>
            <a:br>
              <a:rPr lang="en-US" dirty="0" smtClean="0"/>
            </a:br>
            <a:r>
              <a:rPr lang="en-US" dirty="0" smtClean="0"/>
              <a:t>even if an addition proves to have limited or inconsequential impact.</a:t>
            </a:r>
          </a:p>
          <a:p>
            <a:pPr lvl="1"/>
            <a:r>
              <a:rPr lang="en-US" dirty="0" smtClean="0"/>
              <a:t>Thus, resolving, in real time, the vortex core remains elusive to detailed simulation,</a:t>
            </a:r>
            <a:br>
              <a:rPr lang="en-US" dirty="0" smtClean="0"/>
            </a:br>
            <a:r>
              <a:rPr lang="en-US" dirty="0" smtClean="0"/>
              <a:t>even as computer-processing power is continually and significantly enhanced;</a:t>
            </a:r>
            <a:br>
              <a:rPr lang="en-US" dirty="0" smtClean="0"/>
            </a:br>
            <a:r>
              <a:rPr lang="en-US" dirty="0" smtClean="0"/>
              <a:t>detailed models are growing at least as rapidly as computer-processing power.</a:t>
            </a:r>
          </a:p>
          <a:p>
            <a:r>
              <a:rPr lang="en-US" dirty="0" smtClean="0"/>
              <a:t>Note further that the subdivisional approach is asymptotic, </a:t>
            </a:r>
            <a:br>
              <a:rPr lang="en-US" dirty="0" smtClean="0"/>
            </a:br>
            <a:r>
              <a:rPr lang="en-US" dirty="0" smtClean="0"/>
              <a:t>and applies more appropriately in more extreme scenarios.</a:t>
            </a:r>
          </a:p>
          <a:p>
            <a:pPr lvl="1"/>
            <a:r>
              <a:rPr lang="en-US" dirty="0" smtClean="0"/>
              <a:t>Whereas numerics is most challenged as a TS </a:t>
            </a:r>
            <a:r>
              <a:rPr lang="en-US" dirty="0" smtClean="0">
                <a:sym typeface="Symbol" pitchFamily="18" charset="2"/>
              </a:rPr>
              <a:t></a:t>
            </a:r>
            <a:r>
              <a:rPr lang="en-US" dirty="0" smtClean="0"/>
              <a:t> cat 5 (e.g., Wilma), </a:t>
            </a:r>
            <a:br>
              <a:rPr lang="en-US" dirty="0" smtClean="0"/>
            </a:br>
            <a:r>
              <a:rPr lang="en-US" dirty="0" smtClean="0"/>
              <a:t>the subdivisional approach becomes more accurate in more intense scenarios.</a:t>
            </a:r>
          </a:p>
          <a:p>
            <a:pPr lvl="1"/>
            <a:r>
              <a:rPr lang="en-US" dirty="0" smtClean="0"/>
              <a:t>Accordingly, the subdivisional approach suggests initial focus on an intense vortex,</a:t>
            </a:r>
            <a:br>
              <a:rPr lang="en-US" dirty="0" smtClean="0"/>
            </a:br>
            <a:r>
              <a:rPr lang="en-US" dirty="0" smtClean="0"/>
              <a:t>then undertaking analysis of its less fully developed antecedents </a:t>
            </a:r>
            <a:r>
              <a:rPr lang="en-US" dirty="0" smtClean="0">
                <a:latin typeface="Arial"/>
                <a:cs typeface="Arial"/>
              </a:rPr>
              <a:t>– –</a:t>
            </a:r>
            <a:r>
              <a:rPr lang="en-US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just the reverse sequence of boundary/initial-value-problem numerics.</a:t>
            </a:r>
          </a:p>
        </p:txBody>
      </p:sp>
      <p:sp>
        <p:nvSpPr>
          <p:cNvPr id="30722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F6228-0414-4819-8575-81C8C3F9B2E5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100" dirty="0" smtClean="0"/>
              <a:t>Schematic of the Incipient Insertion of an Eye</a:t>
            </a:r>
            <a:br>
              <a:rPr lang="en-US" sz="2100" dirty="0" smtClean="0"/>
            </a:br>
            <a:r>
              <a:rPr lang="en-US" sz="2100" dirty="0" smtClean="0"/>
              <a:t>with Relatively Dry, Nonrotating, Upper-Tropospheric Air</a:t>
            </a:r>
          </a:p>
        </p:txBody>
      </p:sp>
      <p:sp>
        <p:nvSpPr>
          <p:cNvPr id="686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9F8265-7C37-4AB5-A34F-D8609F2EDDC0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68613" name="Rectangle 3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5726113"/>
            <a:ext cx="8229600" cy="6937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>
              <a:buFontTx/>
              <a:buNone/>
            </a:pPr>
            <a:r>
              <a:rPr lang="en-US" sz="1500" smtClean="0">
                <a:latin typeface="Arial" charset="0"/>
              </a:rPr>
              <a:t>G.F. Carrier</a:t>
            </a:r>
            <a:br>
              <a:rPr lang="en-US" sz="1500" smtClean="0">
                <a:latin typeface="Arial" charset="0"/>
              </a:rPr>
            </a:br>
            <a:r>
              <a:rPr lang="en-US" sz="1500" i="1" smtClean="0">
                <a:latin typeface="Arial" charset="0"/>
              </a:rPr>
              <a:t>J. Fluid Mech.</a:t>
            </a:r>
            <a:r>
              <a:rPr lang="en-US" sz="1500" smtClean="0">
                <a:latin typeface="Arial" charset="0"/>
              </a:rPr>
              <a:t> </a:t>
            </a:r>
            <a:r>
              <a:rPr lang="en-US" sz="1500" b="1" smtClean="0">
                <a:latin typeface="Arial" charset="0"/>
              </a:rPr>
              <a:t>49,</a:t>
            </a:r>
            <a:r>
              <a:rPr lang="en-US" sz="1500" smtClean="0">
                <a:latin typeface="Arial" charset="0"/>
              </a:rPr>
              <a:t> 149 (1971)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1624013" y="1527175"/>
            <a:ext cx="6115050" cy="3922713"/>
            <a:chOff x="719" y="962"/>
            <a:chExt cx="4133" cy="2651"/>
          </a:xfrm>
        </p:grpSpPr>
        <p:sp>
          <p:nvSpPr>
            <p:cNvPr id="68614" name="Freeform 5"/>
            <p:cNvSpPr>
              <a:spLocks/>
            </p:cNvSpPr>
            <p:nvPr/>
          </p:nvSpPr>
          <p:spPr bwMode="auto">
            <a:xfrm>
              <a:off x="893" y="1059"/>
              <a:ext cx="3936" cy="2400"/>
            </a:xfrm>
            <a:custGeom>
              <a:avLst/>
              <a:gdLst>
                <a:gd name="T0" fmla="*/ 0 w 3936"/>
                <a:gd name="T1" fmla="*/ 0 h 2400"/>
                <a:gd name="T2" fmla="*/ 3936 w 3936"/>
                <a:gd name="T3" fmla="*/ 0 h 2400"/>
                <a:gd name="T4" fmla="*/ 3936 w 3936"/>
                <a:gd name="T5" fmla="*/ 2400 h 2400"/>
                <a:gd name="T6" fmla="*/ 0 w 3936"/>
                <a:gd name="T7" fmla="*/ 2400 h 24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36"/>
                <a:gd name="T13" fmla="*/ 0 h 2400"/>
                <a:gd name="T14" fmla="*/ 3936 w 3936"/>
                <a:gd name="T15" fmla="*/ 2400 h 24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36" h="2400">
                  <a:moveTo>
                    <a:pt x="0" y="0"/>
                  </a:moveTo>
                  <a:lnTo>
                    <a:pt x="3936" y="0"/>
                  </a:lnTo>
                  <a:lnTo>
                    <a:pt x="3936" y="2400"/>
                  </a:lnTo>
                  <a:lnTo>
                    <a:pt x="0" y="240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15" name="Line 6"/>
            <p:cNvSpPr>
              <a:spLocks noChangeShapeType="1"/>
            </p:cNvSpPr>
            <p:nvPr/>
          </p:nvSpPr>
          <p:spPr bwMode="auto">
            <a:xfrm flipV="1">
              <a:off x="893" y="1059"/>
              <a:ext cx="0" cy="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16" name="Arc 7"/>
            <p:cNvSpPr>
              <a:spLocks/>
            </p:cNvSpPr>
            <p:nvPr/>
          </p:nvSpPr>
          <p:spPr bwMode="auto">
            <a:xfrm rot="10800000" flipV="1">
              <a:off x="1901" y="1635"/>
              <a:ext cx="720" cy="72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17" name="Line 8"/>
            <p:cNvSpPr>
              <a:spLocks noChangeShapeType="1"/>
            </p:cNvSpPr>
            <p:nvPr/>
          </p:nvSpPr>
          <p:spPr bwMode="auto">
            <a:xfrm>
              <a:off x="2621" y="1635"/>
              <a:ext cx="192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18" name="Arc 9"/>
            <p:cNvSpPr>
              <a:spLocks/>
            </p:cNvSpPr>
            <p:nvPr/>
          </p:nvSpPr>
          <p:spPr bwMode="auto">
            <a:xfrm rot="5400000" flipV="1">
              <a:off x="1901" y="2931"/>
              <a:ext cx="336" cy="3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19" name="Line 10"/>
            <p:cNvSpPr>
              <a:spLocks noChangeShapeType="1"/>
            </p:cNvSpPr>
            <p:nvPr/>
          </p:nvSpPr>
          <p:spPr bwMode="auto">
            <a:xfrm flipV="1">
              <a:off x="1901" y="2355"/>
              <a:ext cx="0" cy="57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20" name="Line 11"/>
            <p:cNvSpPr>
              <a:spLocks noChangeShapeType="1"/>
            </p:cNvSpPr>
            <p:nvPr/>
          </p:nvSpPr>
          <p:spPr bwMode="auto">
            <a:xfrm>
              <a:off x="2237" y="3267"/>
              <a:ext cx="2592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21" name="Freeform 12"/>
            <p:cNvSpPr>
              <a:spLocks/>
            </p:cNvSpPr>
            <p:nvPr/>
          </p:nvSpPr>
          <p:spPr bwMode="auto">
            <a:xfrm>
              <a:off x="1325" y="1239"/>
              <a:ext cx="594" cy="1164"/>
            </a:xfrm>
            <a:custGeom>
              <a:avLst/>
              <a:gdLst>
                <a:gd name="T0" fmla="*/ 0 w 594"/>
                <a:gd name="T1" fmla="*/ 1164 h 1164"/>
                <a:gd name="T2" fmla="*/ 244 w 594"/>
                <a:gd name="T3" fmla="*/ 332 h 1164"/>
                <a:gd name="T4" fmla="*/ 594 w 594"/>
                <a:gd name="T5" fmla="*/ 0 h 1164"/>
                <a:gd name="T6" fmla="*/ 0 60000 65536"/>
                <a:gd name="T7" fmla="*/ 0 60000 65536"/>
                <a:gd name="T8" fmla="*/ 0 60000 65536"/>
                <a:gd name="T9" fmla="*/ 0 w 594"/>
                <a:gd name="T10" fmla="*/ 0 h 1164"/>
                <a:gd name="T11" fmla="*/ 594 w 594"/>
                <a:gd name="T12" fmla="*/ 1164 h 11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94" h="1164">
                  <a:moveTo>
                    <a:pt x="0" y="1164"/>
                  </a:moveTo>
                  <a:cubicBezTo>
                    <a:pt x="24" y="1002"/>
                    <a:pt x="106" y="638"/>
                    <a:pt x="244" y="332"/>
                  </a:cubicBezTo>
                  <a:cubicBezTo>
                    <a:pt x="382" y="26"/>
                    <a:pt x="524" y="26"/>
                    <a:pt x="594" y="0"/>
                  </a:cubicBezTo>
                </a:path>
              </a:pathLst>
            </a:custGeom>
            <a:noFill/>
            <a:ln w="317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22" name="Freeform 13"/>
            <p:cNvSpPr>
              <a:spLocks/>
            </p:cNvSpPr>
            <p:nvPr/>
          </p:nvSpPr>
          <p:spPr bwMode="auto">
            <a:xfrm>
              <a:off x="1013" y="1237"/>
              <a:ext cx="262" cy="446"/>
            </a:xfrm>
            <a:custGeom>
              <a:avLst/>
              <a:gdLst>
                <a:gd name="T0" fmla="*/ 262 w 262"/>
                <a:gd name="T1" fmla="*/ 0 h 446"/>
                <a:gd name="T2" fmla="*/ 0 w 262"/>
                <a:gd name="T3" fmla="*/ 446 h 446"/>
                <a:gd name="T4" fmla="*/ 0 60000 65536"/>
                <a:gd name="T5" fmla="*/ 0 60000 65536"/>
                <a:gd name="T6" fmla="*/ 0 w 262"/>
                <a:gd name="T7" fmla="*/ 0 h 446"/>
                <a:gd name="T8" fmla="*/ 262 w 262"/>
                <a:gd name="T9" fmla="*/ 446 h 44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2" h="446">
                  <a:moveTo>
                    <a:pt x="262" y="0"/>
                  </a:moveTo>
                  <a:cubicBezTo>
                    <a:pt x="128" y="66"/>
                    <a:pt x="28" y="208"/>
                    <a:pt x="0" y="44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23" name="Freeform 14"/>
            <p:cNvSpPr>
              <a:spLocks/>
            </p:cNvSpPr>
            <p:nvPr/>
          </p:nvSpPr>
          <p:spPr bwMode="auto">
            <a:xfrm>
              <a:off x="1275" y="1251"/>
              <a:ext cx="262" cy="446"/>
            </a:xfrm>
            <a:custGeom>
              <a:avLst/>
              <a:gdLst>
                <a:gd name="T0" fmla="*/ 262 w 262"/>
                <a:gd name="T1" fmla="*/ 0 h 446"/>
                <a:gd name="T2" fmla="*/ 0 w 262"/>
                <a:gd name="T3" fmla="*/ 446 h 446"/>
                <a:gd name="T4" fmla="*/ 0 60000 65536"/>
                <a:gd name="T5" fmla="*/ 0 60000 65536"/>
                <a:gd name="T6" fmla="*/ 0 w 262"/>
                <a:gd name="T7" fmla="*/ 0 h 446"/>
                <a:gd name="T8" fmla="*/ 262 w 262"/>
                <a:gd name="T9" fmla="*/ 446 h 44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2" h="446">
                  <a:moveTo>
                    <a:pt x="262" y="0"/>
                  </a:moveTo>
                  <a:cubicBezTo>
                    <a:pt x="128" y="66"/>
                    <a:pt x="28" y="208"/>
                    <a:pt x="0" y="44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24" name="Freeform 15"/>
            <p:cNvSpPr>
              <a:spLocks/>
            </p:cNvSpPr>
            <p:nvPr/>
          </p:nvSpPr>
          <p:spPr bwMode="auto">
            <a:xfrm>
              <a:off x="1709" y="1627"/>
              <a:ext cx="202" cy="488"/>
            </a:xfrm>
            <a:custGeom>
              <a:avLst/>
              <a:gdLst>
                <a:gd name="T0" fmla="*/ 0 w 202"/>
                <a:gd name="T1" fmla="*/ 488 h 488"/>
                <a:gd name="T2" fmla="*/ 202 w 202"/>
                <a:gd name="T3" fmla="*/ 0 h 488"/>
                <a:gd name="T4" fmla="*/ 0 60000 65536"/>
                <a:gd name="T5" fmla="*/ 0 60000 65536"/>
                <a:gd name="T6" fmla="*/ 0 w 202"/>
                <a:gd name="T7" fmla="*/ 0 h 488"/>
                <a:gd name="T8" fmla="*/ 202 w 202"/>
                <a:gd name="T9" fmla="*/ 488 h 48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2" h="488">
                  <a:moveTo>
                    <a:pt x="0" y="488"/>
                  </a:moveTo>
                  <a:cubicBezTo>
                    <a:pt x="30" y="262"/>
                    <a:pt x="98" y="112"/>
                    <a:pt x="20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25" name="Freeform 16"/>
            <p:cNvSpPr>
              <a:spLocks/>
            </p:cNvSpPr>
            <p:nvPr/>
          </p:nvSpPr>
          <p:spPr bwMode="auto">
            <a:xfrm>
              <a:off x="1629" y="2935"/>
              <a:ext cx="368" cy="380"/>
            </a:xfrm>
            <a:custGeom>
              <a:avLst/>
              <a:gdLst>
                <a:gd name="T0" fmla="*/ 108 w 438"/>
                <a:gd name="T1" fmla="*/ 764 h 344"/>
                <a:gd name="T2" fmla="*/ 0 w 438"/>
                <a:gd name="T3" fmla="*/ 0 h 344"/>
                <a:gd name="T4" fmla="*/ 0 60000 65536"/>
                <a:gd name="T5" fmla="*/ 0 60000 65536"/>
                <a:gd name="T6" fmla="*/ 0 w 438"/>
                <a:gd name="T7" fmla="*/ 0 h 344"/>
                <a:gd name="T8" fmla="*/ 438 w 438"/>
                <a:gd name="T9" fmla="*/ 344 h 3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38" h="344">
                  <a:moveTo>
                    <a:pt x="438" y="344"/>
                  </a:moveTo>
                  <a:cubicBezTo>
                    <a:pt x="256" y="288"/>
                    <a:pt x="66" y="114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26" name="Freeform 17"/>
            <p:cNvSpPr>
              <a:spLocks/>
            </p:cNvSpPr>
            <p:nvPr/>
          </p:nvSpPr>
          <p:spPr bwMode="auto">
            <a:xfrm>
              <a:off x="1395" y="3007"/>
              <a:ext cx="224" cy="344"/>
            </a:xfrm>
            <a:custGeom>
              <a:avLst/>
              <a:gdLst>
                <a:gd name="T0" fmla="*/ 224 w 224"/>
                <a:gd name="T1" fmla="*/ 344 h 344"/>
                <a:gd name="T2" fmla="*/ 0 w 224"/>
                <a:gd name="T3" fmla="*/ 0 h 344"/>
                <a:gd name="T4" fmla="*/ 0 60000 65536"/>
                <a:gd name="T5" fmla="*/ 0 60000 65536"/>
                <a:gd name="T6" fmla="*/ 0 w 224"/>
                <a:gd name="T7" fmla="*/ 0 h 344"/>
                <a:gd name="T8" fmla="*/ 224 w 224"/>
                <a:gd name="T9" fmla="*/ 344 h 3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4" h="344">
                  <a:moveTo>
                    <a:pt x="224" y="344"/>
                  </a:moveTo>
                  <a:cubicBezTo>
                    <a:pt x="152" y="288"/>
                    <a:pt x="30" y="10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27" name="Line 18"/>
            <p:cNvSpPr>
              <a:spLocks noChangeShapeType="1"/>
            </p:cNvSpPr>
            <p:nvPr/>
          </p:nvSpPr>
          <p:spPr bwMode="auto">
            <a:xfrm flipH="1">
              <a:off x="2909" y="3351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28" name="Line 19"/>
            <p:cNvSpPr>
              <a:spLocks noChangeShapeType="1"/>
            </p:cNvSpPr>
            <p:nvPr/>
          </p:nvSpPr>
          <p:spPr bwMode="auto">
            <a:xfrm>
              <a:off x="1901" y="2883"/>
              <a:ext cx="0" cy="5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29" name="Text Box 20"/>
            <p:cNvSpPr txBox="1">
              <a:spLocks noChangeArrowheads="1"/>
            </p:cNvSpPr>
            <p:nvPr/>
          </p:nvSpPr>
          <p:spPr bwMode="auto">
            <a:xfrm>
              <a:off x="3396" y="3290"/>
              <a:ext cx="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latin typeface="Arial" charset="0"/>
                </a:rPr>
                <a:t>II</a:t>
              </a:r>
              <a:endParaRPr lang="en-US" sz="1400" baseline="-25000">
                <a:latin typeface="Arial" charset="0"/>
              </a:endParaRPr>
            </a:p>
          </p:txBody>
        </p:sp>
        <p:sp>
          <p:nvSpPr>
            <p:cNvPr id="68630" name="Text Box 21"/>
            <p:cNvSpPr txBox="1">
              <a:spLocks noChangeArrowheads="1"/>
            </p:cNvSpPr>
            <p:nvPr/>
          </p:nvSpPr>
          <p:spPr bwMode="auto">
            <a:xfrm>
              <a:off x="3174" y="2463"/>
              <a:ext cx="3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latin typeface="Arial" charset="0"/>
                </a:rPr>
                <a:t>I</a:t>
              </a:r>
              <a:endParaRPr lang="en-US" sz="1400" baseline="-25000">
                <a:latin typeface="Arial" charset="0"/>
              </a:endParaRPr>
            </a:p>
          </p:txBody>
        </p:sp>
        <p:sp>
          <p:nvSpPr>
            <p:cNvPr id="68631" name="Text Box 22"/>
            <p:cNvSpPr txBox="1">
              <a:spLocks noChangeArrowheads="1"/>
            </p:cNvSpPr>
            <p:nvPr/>
          </p:nvSpPr>
          <p:spPr bwMode="auto">
            <a:xfrm>
              <a:off x="1698" y="2480"/>
              <a:ext cx="99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latin typeface="Arial" charset="0"/>
                </a:rPr>
                <a:t>III</a:t>
              </a:r>
              <a:endParaRPr lang="en-US" sz="1400" baseline="-25000">
                <a:latin typeface="Arial" charset="0"/>
              </a:endParaRPr>
            </a:p>
          </p:txBody>
        </p:sp>
        <p:sp>
          <p:nvSpPr>
            <p:cNvPr id="68632" name="Text Box 23"/>
            <p:cNvSpPr txBox="1">
              <a:spLocks noChangeArrowheads="1"/>
            </p:cNvSpPr>
            <p:nvPr/>
          </p:nvSpPr>
          <p:spPr bwMode="auto">
            <a:xfrm>
              <a:off x="1092" y="2216"/>
              <a:ext cx="11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latin typeface="Arial" charset="0"/>
                </a:rPr>
                <a:t>IV</a:t>
              </a:r>
              <a:endParaRPr lang="en-US" sz="1400" baseline="-25000">
                <a:latin typeface="Arial" charset="0"/>
              </a:endParaRPr>
            </a:p>
          </p:txBody>
        </p:sp>
        <p:sp>
          <p:nvSpPr>
            <p:cNvPr id="68633" name="Text Box 24"/>
            <p:cNvSpPr txBox="1">
              <a:spLocks noChangeArrowheads="1"/>
            </p:cNvSpPr>
            <p:nvPr/>
          </p:nvSpPr>
          <p:spPr bwMode="auto">
            <a:xfrm>
              <a:off x="763" y="962"/>
              <a:ext cx="103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latin typeface="Arial" charset="0"/>
                </a:rPr>
                <a:t>z</a:t>
              </a:r>
              <a:r>
                <a:rPr lang="en-US" sz="1400" baseline="-25000">
                  <a:latin typeface="Arial" charset="0"/>
                </a:rPr>
                <a:t>1</a:t>
              </a:r>
            </a:p>
          </p:txBody>
        </p:sp>
        <p:sp>
          <p:nvSpPr>
            <p:cNvPr id="68634" name="Text Box 25"/>
            <p:cNvSpPr txBox="1">
              <a:spLocks noChangeArrowheads="1"/>
            </p:cNvSpPr>
            <p:nvPr/>
          </p:nvSpPr>
          <p:spPr bwMode="auto">
            <a:xfrm>
              <a:off x="797" y="3469"/>
              <a:ext cx="139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latin typeface="Arial" charset="0"/>
                </a:rPr>
                <a:t>0</a:t>
              </a:r>
              <a:endParaRPr lang="en-US" sz="1400" baseline="-25000">
                <a:latin typeface="Arial" charset="0"/>
              </a:endParaRPr>
            </a:p>
          </p:txBody>
        </p:sp>
        <p:sp>
          <p:nvSpPr>
            <p:cNvPr id="68635" name="Text Box 26"/>
            <p:cNvSpPr txBox="1">
              <a:spLocks noChangeArrowheads="1"/>
            </p:cNvSpPr>
            <p:nvPr/>
          </p:nvSpPr>
          <p:spPr bwMode="auto">
            <a:xfrm>
              <a:off x="1850" y="3469"/>
              <a:ext cx="8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latin typeface="Arial" charset="0"/>
                </a:rPr>
                <a:t>R</a:t>
              </a:r>
              <a:endParaRPr lang="en-US" sz="1400" baseline="-25000">
                <a:latin typeface="Arial" charset="0"/>
              </a:endParaRPr>
            </a:p>
          </p:txBody>
        </p:sp>
        <p:sp>
          <p:nvSpPr>
            <p:cNvPr id="68636" name="Text Box 27"/>
            <p:cNvSpPr txBox="1">
              <a:spLocks noChangeArrowheads="1"/>
            </p:cNvSpPr>
            <p:nvPr/>
          </p:nvSpPr>
          <p:spPr bwMode="auto">
            <a:xfrm>
              <a:off x="3341" y="3469"/>
              <a:ext cx="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latin typeface="Arial" charset="0"/>
                </a:rPr>
                <a:t>r</a:t>
              </a:r>
              <a:endParaRPr lang="en-US" sz="1400" baseline="-25000">
                <a:latin typeface="Arial" charset="0"/>
              </a:endParaRPr>
            </a:p>
          </p:txBody>
        </p:sp>
        <p:sp>
          <p:nvSpPr>
            <p:cNvPr id="68637" name="Text Box 28"/>
            <p:cNvSpPr txBox="1">
              <a:spLocks noChangeArrowheads="1"/>
            </p:cNvSpPr>
            <p:nvPr/>
          </p:nvSpPr>
          <p:spPr bwMode="auto">
            <a:xfrm>
              <a:off x="4753" y="3469"/>
              <a:ext cx="99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latin typeface="Arial" charset="0"/>
                </a:rPr>
                <a:t>r</a:t>
              </a:r>
              <a:r>
                <a:rPr lang="en-US" sz="1400" baseline="-25000">
                  <a:latin typeface="Arial" charset="0"/>
                </a:rPr>
                <a:t>O</a:t>
              </a:r>
            </a:p>
          </p:txBody>
        </p:sp>
        <p:sp>
          <p:nvSpPr>
            <p:cNvPr id="68638" name="Text Box 29"/>
            <p:cNvSpPr txBox="1">
              <a:spLocks noChangeArrowheads="1"/>
            </p:cNvSpPr>
            <p:nvPr/>
          </p:nvSpPr>
          <p:spPr bwMode="auto">
            <a:xfrm>
              <a:off x="719" y="2149"/>
              <a:ext cx="60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latin typeface="Arial" charset="0"/>
                </a:rPr>
                <a:t>z</a:t>
              </a:r>
              <a:endParaRPr lang="en-US" sz="1400" baseline="-25000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84A8F20-A2F1-4F6F-8162-ADCA1E7783F6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174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smtClean="0">
                <a:latin typeface="Arial" charset="0"/>
              </a:rPr>
              <a:t>Schematic of a Mature Intense Hurricane, </a:t>
            </a:r>
            <a:br>
              <a:rPr lang="en-US" sz="2200" smtClean="0">
                <a:latin typeface="Arial" charset="0"/>
              </a:rPr>
            </a:br>
            <a:r>
              <a:rPr lang="en-US" sz="2200" smtClean="0">
                <a:latin typeface="Arial" charset="0"/>
              </a:rPr>
              <a:t>with </a:t>
            </a:r>
            <a:r>
              <a:rPr lang="en-US" sz="2200" i="1" smtClean="0">
                <a:latin typeface="Arial" charset="0"/>
              </a:rPr>
              <a:t>Rough</a:t>
            </a:r>
            <a:r>
              <a:rPr lang="en-US" sz="2200" smtClean="0">
                <a:latin typeface="Arial" charset="0"/>
              </a:rPr>
              <a:t> Dimensions (Not Drawn to Scale)</a:t>
            </a:r>
          </a:p>
        </p:txBody>
      </p:sp>
      <p:sp>
        <p:nvSpPr>
          <p:cNvPr id="31748" name="Freeform 5"/>
          <p:cNvSpPr>
            <a:spLocks/>
          </p:cNvSpPr>
          <p:nvPr/>
        </p:nvSpPr>
        <p:spPr bwMode="auto">
          <a:xfrm>
            <a:off x="2433638" y="2039938"/>
            <a:ext cx="4791075" cy="1825625"/>
          </a:xfrm>
          <a:custGeom>
            <a:avLst/>
            <a:gdLst>
              <a:gd name="T0" fmla="*/ 0 w 2454"/>
              <a:gd name="T1" fmla="*/ 2147483647 h 935"/>
              <a:gd name="T2" fmla="*/ 2147483647 w 2454"/>
              <a:gd name="T3" fmla="*/ 2147483647 h 935"/>
              <a:gd name="T4" fmla="*/ 2147483647 w 2454"/>
              <a:gd name="T5" fmla="*/ 2147483647 h 935"/>
              <a:gd name="T6" fmla="*/ 2147483647 w 2454"/>
              <a:gd name="T7" fmla="*/ 0 h 935"/>
              <a:gd name="T8" fmla="*/ 0 60000 65536"/>
              <a:gd name="T9" fmla="*/ 0 60000 65536"/>
              <a:gd name="T10" fmla="*/ 0 60000 65536"/>
              <a:gd name="T11" fmla="*/ 0 60000 65536"/>
              <a:gd name="T12" fmla="*/ 0 w 2454"/>
              <a:gd name="T13" fmla="*/ 0 h 935"/>
              <a:gd name="T14" fmla="*/ 2454 w 2454"/>
              <a:gd name="T15" fmla="*/ 935 h 9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54" h="935">
                <a:moveTo>
                  <a:pt x="0" y="935"/>
                </a:moveTo>
                <a:cubicBezTo>
                  <a:pt x="12" y="860"/>
                  <a:pt x="110" y="405"/>
                  <a:pt x="390" y="240"/>
                </a:cubicBezTo>
                <a:cubicBezTo>
                  <a:pt x="670" y="75"/>
                  <a:pt x="948" y="12"/>
                  <a:pt x="1302" y="12"/>
                </a:cubicBezTo>
                <a:cubicBezTo>
                  <a:pt x="1656" y="12"/>
                  <a:pt x="2214" y="0"/>
                  <a:pt x="2454" y="0"/>
                </a:cubicBezTo>
              </a:path>
            </a:pathLst>
          </a:custGeom>
          <a:noFill/>
          <a:ln w="317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49" name="Freeform 6"/>
          <p:cNvSpPr>
            <a:spLocks/>
          </p:cNvSpPr>
          <p:nvPr/>
        </p:nvSpPr>
        <p:spPr bwMode="auto">
          <a:xfrm>
            <a:off x="2816225" y="3444875"/>
            <a:ext cx="4408488" cy="430213"/>
          </a:xfrm>
          <a:custGeom>
            <a:avLst/>
            <a:gdLst>
              <a:gd name="T0" fmla="*/ 0 w 2258"/>
              <a:gd name="T1" fmla="*/ 2147483647 h 220"/>
              <a:gd name="T2" fmla="*/ 2147483647 w 2258"/>
              <a:gd name="T3" fmla="*/ 2147483647 h 220"/>
              <a:gd name="T4" fmla="*/ 2147483647 w 2258"/>
              <a:gd name="T5" fmla="*/ 0 h 220"/>
              <a:gd name="T6" fmla="*/ 0 60000 65536"/>
              <a:gd name="T7" fmla="*/ 0 60000 65536"/>
              <a:gd name="T8" fmla="*/ 0 60000 65536"/>
              <a:gd name="T9" fmla="*/ 0 w 2258"/>
              <a:gd name="T10" fmla="*/ 0 h 220"/>
              <a:gd name="T11" fmla="*/ 2258 w 2258"/>
              <a:gd name="T12" fmla="*/ 220 h 2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58" h="220">
                <a:moveTo>
                  <a:pt x="0" y="220"/>
                </a:moveTo>
                <a:cubicBezTo>
                  <a:pt x="81" y="162"/>
                  <a:pt x="257" y="44"/>
                  <a:pt x="614" y="28"/>
                </a:cubicBezTo>
                <a:cubicBezTo>
                  <a:pt x="971" y="12"/>
                  <a:pt x="1916" y="8"/>
                  <a:pt x="2258" y="0"/>
                </a:cubicBezTo>
              </a:path>
            </a:pathLst>
          </a:custGeom>
          <a:noFill/>
          <a:ln w="317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50" name="Line 7"/>
          <p:cNvSpPr>
            <a:spLocks noChangeShapeType="1"/>
          </p:cNvSpPr>
          <p:nvPr/>
        </p:nvSpPr>
        <p:spPr bwMode="auto">
          <a:xfrm>
            <a:off x="2816225" y="3875088"/>
            <a:ext cx="4408488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1" name="Line 8"/>
          <p:cNvSpPr>
            <a:spLocks noChangeShapeType="1"/>
          </p:cNvSpPr>
          <p:nvPr/>
        </p:nvSpPr>
        <p:spPr bwMode="auto">
          <a:xfrm flipV="1">
            <a:off x="5911850" y="3475038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sm" len="lg"/>
            <a:tailEnd type="triangl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31752" name="Line 9"/>
          <p:cNvSpPr>
            <a:spLocks noChangeShapeType="1"/>
          </p:cNvSpPr>
          <p:nvPr/>
        </p:nvSpPr>
        <p:spPr bwMode="auto">
          <a:xfrm flipV="1">
            <a:off x="1789113" y="1571625"/>
            <a:ext cx="0" cy="3952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53" name="Line 10"/>
          <p:cNvSpPr>
            <a:spLocks noChangeShapeType="1"/>
          </p:cNvSpPr>
          <p:nvPr/>
        </p:nvSpPr>
        <p:spPr bwMode="auto">
          <a:xfrm flipH="1">
            <a:off x="1789113" y="2039938"/>
            <a:ext cx="543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4" name="Line 11"/>
          <p:cNvSpPr>
            <a:spLocks noChangeShapeType="1"/>
          </p:cNvSpPr>
          <p:nvPr/>
        </p:nvSpPr>
        <p:spPr bwMode="auto">
          <a:xfrm flipV="1">
            <a:off x="7224713" y="1571625"/>
            <a:ext cx="0" cy="26241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55" name="Line 12"/>
          <p:cNvSpPr>
            <a:spLocks noChangeShapeType="1"/>
          </p:cNvSpPr>
          <p:nvPr/>
        </p:nvSpPr>
        <p:spPr bwMode="auto">
          <a:xfrm>
            <a:off x="2433638" y="4462463"/>
            <a:ext cx="0" cy="763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6" name="Line 13"/>
          <p:cNvSpPr>
            <a:spLocks noChangeShapeType="1"/>
          </p:cNvSpPr>
          <p:nvPr/>
        </p:nvSpPr>
        <p:spPr bwMode="auto">
          <a:xfrm>
            <a:off x="2433638" y="4008438"/>
            <a:ext cx="0" cy="187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7" name="Line 14"/>
          <p:cNvSpPr>
            <a:spLocks noChangeShapeType="1"/>
          </p:cNvSpPr>
          <p:nvPr/>
        </p:nvSpPr>
        <p:spPr bwMode="auto">
          <a:xfrm>
            <a:off x="2816225" y="3875088"/>
            <a:ext cx="0" cy="900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8" name="Line 15"/>
          <p:cNvSpPr>
            <a:spLocks noChangeShapeType="1"/>
          </p:cNvSpPr>
          <p:nvPr/>
        </p:nvSpPr>
        <p:spPr bwMode="auto">
          <a:xfrm flipV="1">
            <a:off x="6850063" y="2039938"/>
            <a:ext cx="0" cy="2155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sm" len="med"/>
            <a:tailEnd type="triangle" w="sm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59" name="Text Box 16"/>
          <p:cNvSpPr txBox="1">
            <a:spLocks noChangeArrowheads="1"/>
          </p:cNvSpPr>
          <p:nvPr/>
        </p:nvSpPr>
        <p:spPr bwMode="auto">
          <a:xfrm>
            <a:off x="2398713" y="4202113"/>
            <a:ext cx="127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Arial" charset="0"/>
              </a:rPr>
              <a:t>r</a:t>
            </a:r>
            <a:r>
              <a:rPr lang="en-US" sz="1400" baseline="-25000">
                <a:latin typeface="Arial" charset="0"/>
              </a:rPr>
              <a:t>e</a:t>
            </a:r>
          </a:p>
        </p:txBody>
      </p:sp>
      <p:sp>
        <p:nvSpPr>
          <p:cNvPr id="31760" name="Line 17"/>
          <p:cNvSpPr>
            <a:spLocks noChangeShapeType="1"/>
          </p:cNvSpPr>
          <p:nvPr/>
        </p:nvSpPr>
        <p:spPr bwMode="auto">
          <a:xfrm>
            <a:off x="1789113" y="4195763"/>
            <a:ext cx="59975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61" name="Line 18"/>
          <p:cNvSpPr>
            <a:spLocks noChangeShapeType="1"/>
          </p:cNvSpPr>
          <p:nvPr/>
        </p:nvSpPr>
        <p:spPr bwMode="auto">
          <a:xfrm rot="5400000">
            <a:off x="2956719" y="4523581"/>
            <a:ext cx="0" cy="280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31762" name="Line 19"/>
          <p:cNvSpPr>
            <a:spLocks noChangeShapeType="1"/>
          </p:cNvSpPr>
          <p:nvPr/>
        </p:nvSpPr>
        <p:spPr bwMode="auto">
          <a:xfrm rot="16200000" flipH="1">
            <a:off x="2293144" y="4523581"/>
            <a:ext cx="0" cy="280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31763" name="Text Box 20"/>
          <p:cNvSpPr txBox="1">
            <a:spLocks noChangeArrowheads="1"/>
          </p:cNvSpPr>
          <p:nvPr/>
        </p:nvSpPr>
        <p:spPr bwMode="auto">
          <a:xfrm>
            <a:off x="3125788" y="4551591"/>
            <a:ext cx="74539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Arial" charset="0"/>
              </a:rPr>
              <a:t>O(10 </a:t>
            </a:r>
            <a:r>
              <a:rPr lang="en-US" sz="1400" dirty="0" smtClean="0">
                <a:latin typeface="Arial" charset="0"/>
              </a:rPr>
              <a:t>km)</a:t>
            </a:r>
            <a:endParaRPr lang="en-US" sz="1400" baseline="-25000" dirty="0">
              <a:latin typeface="Arial" charset="0"/>
            </a:endParaRPr>
          </a:p>
        </p:txBody>
      </p:sp>
      <p:sp>
        <p:nvSpPr>
          <p:cNvPr id="31764" name="Line 21"/>
          <p:cNvSpPr>
            <a:spLocks noChangeShapeType="1"/>
          </p:cNvSpPr>
          <p:nvPr/>
        </p:nvSpPr>
        <p:spPr bwMode="auto">
          <a:xfrm rot="5400000">
            <a:off x="2564607" y="4934744"/>
            <a:ext cx="0" cy="280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31765" name="Line 22"/>
          <p:cNvSpPr>
            <a:spLocks noChangeShapeType="1"/>
          </p:cNvSpPr>
          <p:nvPr/>
        </p:nvSpPr>
        <p:spPr bwMode="auto">
          <a:xfrm rot="16200000" flipH="1">
            <a:off x="1648619" y="4934744"/>
            <a:ext cx="0" cy="280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31766" name="Text Box 23"/>
          <p:cNvSpPr txBox="1">
            <a:spLocks noChangeArrowheads="1"/>
          </p:cNvSpPr>
          <p:nvPr/>
        </p:nvSpPr>
        <p:spPr bwMode="auto">
          <a:xfrm>
            <a:off x="2733675" y="4967516"/>
            <a:ext cx="74539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Arial" charset="0"/>
              </a:rPr>
              <a:t>O(20 </a:t>
            </a:r>
            <a:r>
              <a:rPr lang="en-US" sz="1400" dirty="0" smtClean="0">
                <a:latin typeface="Arial" charset="0"/>
              </a:rPr>
              <a:t>km)</a:t>
            </a:r>
            <a:endParaRPr lang="en-US" sz="1400" baseline="-25000" dirty="0">
              <a:latin typeface="Arial" charset="0"/>
            </a:endParaRPr>
          </a:p>
        </p:txBody>
      </p:sp>
      <p:sp>
        <p:nvSpPr>
          <p:cNvPr id="31767" name="Line 24"/>
          <p:cNvSpPr>
            <a:spLocks noChangeShapeType="1"/>
          </p:cNvSpPr>
          <p:nvPr/>
        </p:nvSpPr>
        <p:spPr bwMode="auto">
          <a:xfrm rot="5400000">
            <a:off x="6145213" y="4333875"/>
            <a:ext cx="0" cy="215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sm" len="lg"/>
            <a:tailEnd type="non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31768" name="Text Box 25"/>
          <p:cNvSpPr txBox="1">
            <a:spLocks noChangeArrowheads="1"/>
          </p:cNvSpPr>
          <p:nvPr/>
        </p:nvSpPr>
        <p:spPr bwMode="auto">
          <a:xfrm>
            <a:off x="4151313" y="5294313"/>
            <a:ext cx="9271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latin typeface="Arial" charset="0"/>
              </a:rPr>
              <a:t>O(500 </a:t>
            </a:r>
            <a:r>
              <a:rPr lang="en-US" sz="1400" dirty="0" smtClean="0">
                <a:latin typeface="Arial" charset="0"/>
              </a:rPr>
              <a:t>km)</a:t>
            </a:r>
            <a:endParaRPr lang="en-US" sz="1400" baseline="-25000" dirty="0">
              <a:latin typeface="Arial" charset="0"/>
            </a:endParaRPr>
          </a:p>
        </p:txBody>
      </p:sp>
      <p:sp>
        <p:nvSpPr>
          <p:cNvPr id="31769" name="Text Box 26"/>
          <p:cNvSpPr txBox="1">
            <a:spLocks noChangeArrowheads="1"/>
          </p:cNvSpPr>
          <p:nvPr/>
        </p:nvSpPr>
        <p:spPr bwMode="auto">
          <a:xfrm>
            <a:off x="1617663" y="4087813"/>
            <a:ext cx="100012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Arial" charset="0"/>
              </a:rPr>
              <a:t>0</a:t>
            </a:r>
            <a:endParaRPr lang="en-US" sz="1400" baseline="-25000">
              <a:latin typeface="Arial" charset="0"/>
            </a:endParaRPr>
          </a:p>
        </p:txBody>
      </p:sp>
      <p:sp>
        <p:nvSpPr>
          <p:cNvPr id="31770" name="Text Box 27"/>
          <p:cNvSpPr txBox="1">
            <a:spLocks noChangeArrowheads="1"/>
          </p:cNvSpPr>
          <p:nvPr/>
        </p:nvSpPr>
        <p:spPr bwMode="auto">
          <a:xfrm>
            <a:off x="1592263" y="1931988"/>
            <a:ext cx="157162" cy="2143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Arial" charset="0"/>
              </a:rPr>
              <a:t>z</a:t>
            </a:r>
            <a:r>
              <a:rPr lang="en-US" sz="1400" baseline="-25000">
                <a:latin typeface="Arial" charset="0"/>
              </a:rPr>
              <a:t>1</a:t>
            </a:r>
          </a:p>
        </p:txBody>
      </p:sp>
      <p:sp>
        <p:nvSpPr>
          <p:cNvPr id="31771" name="Text Box 28"/>
          <p:cNvSpPr txBox="1">
            <a:spLocks noChangeArrowheads="1"/>
          </p:cNvSpPr>
          <p:nvPr/>
        </p:nvSpPr>
        <p:spPr bwMode="auto">
          <a:xfrm>
            <a:off x="1976438" y="2606675"/>
            <a:ext cx="1698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Arial" charset="0"/>
              </a:rPr>
              <a:t>IV</a:t>
            </a:r>
            <a:endParaRPr lang="en-US" sz="1400" baseline="-25000">
              <a:latin typeface="Arial" charset="0"/>
            </a:endParaRPr>
          </a:p>
        </p:txBody>
      </p:sp>
      <p:sp>
        <p:nvSpPr>
          <p:cNvPr id="31772" name="Text Box 29"/>
          <p:cNvSpPr txBox="1">
            <a:spLocks noChangeArrowheads="1"/>
          </p:cNvSpPr>
          <p:nvPr/>
        </p:nvSpPr>
        <p:spPr bwMode="auto">
          <a:xfrm>
            <a:off x="5153025" y="3927475"/>
            <a:ext cx="1000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Arial" charset="0"/>
              </a:rPr>
              <a:t>II</a:t>
            </a:r>
            <a:endParaRPr lang="en-US" sz="1400" baseline="-25000">
              <a:latin typeface="Arial" charset="0"/>
            </a:endParaRPr>
          </a:p>
        </p:txBody>
      </p:sp>
      <p:sp>
        <p:nvSpPr>
          <p:cNvPr id="31773" name="Text Box 30"/>
          <p:cNvSpPr txBox="1">
            <a:spLocks noChangeArrowheads="1"/>
          </p:cNvSpPr>
          <p:nvPr/>
        </p:nvSpPr>
        <p:spPr bwMode="auto">
          <a:xfrm>
            <a:off x="5178425" y="3543300"/>
            <a:ext cx="492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Arial" charset="0"/>
              </a:rPr>
              <a:t>I</a:t>
            </a:r>
            <a:endParaRPr lang="en-US" sz="1400" baseline="-25000">
              <a:latin typeface="Arial" charset="0"/>
            </a:endParaRPr>
          </a:p>
        </p:txBody>
      </p:sp>
      <p:sp>
        <p:nvSpPr>
          <p:cNvPr id="31774" name="Text Box 31"/>
          <p:cNvSpPr txBox="1">
            <a:spLocks noChangeArrowheads="1"/>
          </p:cNvSpPr>
          <p:nvPr/>
        </p:nvSpPr>
        <p:spPr bwMode="auto">
          <a:xfrm>
            <a:off x="5126038" y="2717800"/>
            <a:ext cx="1492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Arial" charset="0"/>
              </a:rPr>
              <a:t>III</a:t>
            </a:r>
            <a:endParaRPr lang="en-US" sz="1400" baseline="-25000">
              <a:latin typeface="Arial" charset="0"/>
            </a:endParaRPr>
          </a:p>
        </p:txBody>
      </p:sp>
      <p:sp>
        <p:nvSpPr>
          <p:cNvPr id="31775" name="Text Box 32"/>
          <p:cNvSpPr txBox="1">
            <a:spLocks noChangeArrowheads="1"/>
          </p:cNvSpPr>
          <p:nvPr/>
        </p:nvSpPr>
        <p:spPr bwMode="auto">
          <a:xfrm>
            <a:off x="5621338" y="3729266"/>
            <a:ext cx="646011" cy="2154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Arial" charset="0"/>
              </a:rPr>
              <a:t>O(3 </a:t>
            </a:r>
            <a:r>
              <a:rPr lang="en-US" sz="1400" dirty="0" smtClean="0">
                <a:latin typeface="Arial" charset="0"/>
              </a:rPr>
              <a:t>km)</a:t>
            </a:r>
            <a:endParaRPr lang="en-US" sz="1400" baseline="-25000" dirty="0">
              <a:latin typeface="Arial" charset="0"/>
            </a:endParaRPr>
          </a:p>
        </p:txBody>
      </p:sp>
      <p:sp>
        <p:nvSpPr>
          <p:cNvPr id="31776" name="Text Box 33"/>
          <p:cNvSpPr txBox="1">
            <a:spLocks noChangeArrowheads="1"/>
          </p:cNvSpPr>
          <p:nvPr/>
        </p:nvSpPr>
        <p:spPr bwMode="auto">
          <a:xfrm>
            <a:off x="6513513" y="2718028"/>
            <a:ext cx="64601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Arial" charset="0"/>
              </a:rPr>
              <a:t>O(9 </a:t>
            </a:r>
            <a:r>
              <a:rPr lang="en-US" sz="1400" dirty="0" smtClean="0">
                <a:latin typeface="Arial" charset="0"/>
              </a:rPr>
              <a:t>km)</a:t>
            </a:r>
            <a:endParaRPr lang="en-US" sz="1400" baseline="-25000" dirty="0">
              <a:latin typeface="Arial" charset="0"/>
            </a:endParaRPr>
          </a:p>
        </p:txBody>
      </p:sp>
      <p:sp>
        <p:nvSpPr>
          <p:cNvPr id="31777" name="Text Box 34"/>
          <p:cNvSpPr txBox="1">
            <a:spLocks noChangeArrowheads="1"/>
          </p:cNvSpPr>
          <p:nvPr/>
        </p:nvSpPr>
        <p:spPr bwMode="auto">
          <a:xfrm>
            <a:off x="7164388" y="4202113"/>
            <a:ext cx="127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Arial" charset="0"/>
              </a:rPr>
              <a:t>r</a:t>
            </a:r>
            <a:r>
              <a:rPr lang="en-US" sz="1400" baseline="-25000">
                <a:latin typeface="Arial" charset="0"/>
              </a:rPr>
              <a:t>o</a:t>
            </a:r>
          </a:p>
        </p:txBody>
      </p:sp>
      <p:sp>
        <p:nvSpPr>
          <p:cNvPr id="31778" name="Line 35"/>
          <p:cNvSpPr>
            <a:spLocks noChangeShapeType="1"/>
          </p:cNvSpPr>
          <p:nvPr/>
        </p:nvSpPr>
        <p:spPr bwMode="auto">
          <a:xfrm flipH="1" flipV="1">
            <a:off x="4594225" y="4195763"/>
            <a:ext cx="6350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lg"/>
            <a:tailEnd type="triangl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31779" name="Line 36"/>
          <p:cNvSpPr>
            <a:spLocks noChangeShapeType="1"/>
          </p:cNvSpPr>
          <p:nvPr/>
        </p:nvSpPr>
        <p:spPr bwMode="auto">
          <a:xfrm flipH="1">
            <a:off x="4587875" y="3608388"/>
            <a:ext cx="6350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lg"/>
            <a:tailEnd type="triangl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31780" name="Text Box 37"/>
          <p:cNvSpPr txBox="1">
            <a:spLocks noChangeArrowheads="1"/>
          </p:cNvSpPr>
          <p:nvPr/>
        </p:nvSpPr>
        <p:spPr bwMode="auto">
          <a:xfrm>
            <a:off x="4306888" y="3916591"/>
            <a:ext cx="64601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Arial" charset="0"/>
              </a:rPr>
              <a:t>O(1 </a:t>
            </a:r>
            <a:r>
              <a:rPr lang="en-US" sz="1400" dirty="0" smtClean="0">
                <a:latin typeface="Arial" charset="0"/>
              </a:rPr>
              <a:t>km)</a:t>
            </a:r>
            <a:endParaRPr lang="en-US" sz="1400" baseline="-25000" dirty="0">
              <a:latin typeface="Arial" charset="0"/>
            </a:endParaRPr>
          </a:p>
        </p:txBody>
      </p:sp>
      <p:sp>
        <p:nvSpPr>
          <p:cNvPr id="31781" name="Line 38"/>
          <p:cNvSpPr>
            <a:spLocks noChangeShapeType="1"/>
          </p:cNvSpPr>
          <p:nvPr/>
        </p:nvSpPr>
        <p:spPr bwMode="auto">
          <a:xfrm rot="5400000" flipH="1" flipV="1">
            <a:off x="7555707" y="4602956"/>
            <a:ext cx="6350" cy="268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lg"/>
            <a:tailEnd type="triangl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31782" name="Text Box 39"/>
          <p:cNvSpPr txBox="1">
            <a:spLocks noChangeArrowheads="1"/>
          </p:cNvSpPr>
          <p:nvPr/>
        </p:nvSpPr>
        <p:spPr bwMode="auto">
          <a:xfrm>
            <a:off x="5522913" y="4630738"/>
            <a:ext cx="18399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>
                <a:latin typeface="Arial" charset="0"/>
              </a:rPr>
              <a:t>Distance from Center, r</a:t>
            </a:r>
            <a:endParaRPr lang="en-US" sz="1400" baseline="-25000">
              <a:latin typeface="Arial" charset="0"/>
            </a:endParaRPr>
          </a:p>
        </p:txBody>
      </p:sp>
      <p:sp>
        <p:nvSpPr>
          <p:cNvPr id="31783" name="Line 40"/>
          <p:cNvSpPr>
            <a:spLocks noChangeShapeType="1"/>
          </p:cNvSpPr>
          <p:nvPr/>
        </p:nvSpPr>
        <p:spPr bwMode="auto">
          <a:xfrm flipH="1">
            <a:off x="7970838" y="2938463"/>
            <a:ext cx="9525" cy="41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lg"/>
            <a:tailEnd type="triangl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31784" name="Text Box 41"/>
          <p:cNvSpPr txBox="1">
            <a:spLocks noChangeArrowheads="1"/>
          </p:cNvSpPr>
          <p:nvPr/>
        </p:nvSpPr>
        <p:spPr bwMode="auto">
          <a:xfrm>
            <a:off x="7542213" y="2717800"/>
            <a:ext cx="9159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>
                <a:latin typeface="Arial" charset="0"/>
              </a:rPr>
              <a:t>Pressure, p</a:t>
            </a:r>
            <a:endParaRPr lang="en-US" sz="1400" baseline="-25000">
              <a:latin typeface="Arial" charset="0"/>
            </a:endParaRPr>
          </a:p>
        </p:txBody>
      </p:sp>
      <p:sp>
        <p:nvSpPr>
          <p:cNvPr id="31785" name="Line 42"/>
          <p:cNvSpPr>
            <a:spLocks noChangeShapeType="1"/>
          </p:cNvSpPr>
          <p:nvPr/>
        </p:nvSpPr>
        <p:spPr bwMode="auto">
          <a:xfrm flipH="1" flipV="1">
            <a:off x="1133475" y="2555875"/>
            <a:ext cx="9525" cy="41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lg"/>
            <a:tailEnd type="triangl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31786" name="Text Box 43"/>
          <p:cNvSpPr txBox="1">
            <a:spLocks noChangeArrowheads="1"/>
          </p:cNvSpPr>
          <p:nvPr/>
        </p:nvSpPr>
        <p:spPr bwMode="auto">
          <a:xfrm>
            <a:off x="685800" y="2970213"/>
            <a:ext cx="9001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>
                <a:latin typeface="Arial" charset="0"/>
              </a:rPr>
              <a:t>Altitude, z</a:t>
            </a:r>
            <a:endParaRPr lang="en-US" sz="1400" baseline="-25000">
              <a:latin typeface="Arial" charset="0"/>
            </a:endParaRPr>
          </a:p>
        </p:txBody>
      </p:sp>
      <p:sp>
        <p:nvSpPr>
          <p:cNvPr id="31787" name="Line 44"/>
          <p:cNvSpPr>
            <a:spLocks noChangeShapeType="1"/>
          </p:cNvSpPr>
          <p:nvPr/>
        </p:nvSpPr>
        <p:spPr bwMode="auto">
          <a:xfrm rot="16200000" flipH="1">
            <a:off x="2970213" y="4232275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sm" len="lg"/>
            <a:tailEnd type="non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31788" name="Rectangle 4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5726113"/>
            <a:ext cx="8229600" cy="6937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buFontTx/>
              <a:buNone/>
            </a:pPr>
            <a:r>
              <a:rPr lang="en-US" sz="1500" dirty="0" smtClean="0">
                <a:latin typeface="Arial" charset="0"/>
              </a:rPr>
              <a:t>Based on: G.F. Carrier</a:t>
            </a:r>
            <a:br>
              <a:rPr lang="en-US" sz="1500" dirty="0" smtClean="0">
                <a:latin typeface="Arial" charset="0"/>
              </a:rPr>
            </a:br>
            <a:r>
              <a:rPr lang="en-US" sz="1500" i="1" dirty="0" smtClean="0">
                <a:latin typeface="Arial" charset="0"/>
              </a:rPr>
              <a:t>J. Fluid Mech.</a:t>
            </a:r>
            <a:r>
              <a:rPr lang="en-US" sz="1500" dirty="0" smtClean="0">
                <a:latin typeface="Arial" charset="0"/>
              </a:rPr>
              <a:t> </a:t>
            </a:r>
            <a:r>
              <a:rPr lang="en-US" sz="1500" b="1" dirty="0" smtClean="0">
                <a:latin typeface="Arial" charset="0"/>
              </a:rPr>
              <a:t>47,</a:t>
            </a:r>
            <a:r>
              <a:rPr lang="en-US" sz="1500" dirty="0" smtClean="0">
                <a:latin typeface="Arial" charset="0"/>
              </a:rPr>
              <a:t> 147 (1971)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MTOOLS" val="&lt;WMTools ver=&quot;1.0&quot;&gt;&lt;Timings time=&quot;3/6/2008 12:03:03 PM&quot;&gt;&lt;Slide id=&quot;335&quot; dur=&quot;.609375&quot;/&gt;&lt;Slide id=&quot;337&quot; dur=&quot;13.53516&quot;/&gt;&lt;Slide id=&quot;335&quot; dur=&quot;.765625&quot;/&gt;&lt;Slide id=&quot;337&quot; dur=&quot;4.699219&quot;/&gt;&lt;Slide id=&quot;312&quot; dur=&quot;2.902344&quot;/&gt;&lt;Slide id=&quot;313&quot; dur=&quot;7.195313&quot;/&gt;&lt;Slide id=&quot;316&quot; dur=&quot;10.69141&quot;/&gt;&lt;Slide id=&quot;317&quot; dur=&quot;1.734375&quot;/&gt;&lt;Slide id=&quot;336&quot; dur=&quot;1.703125&quot;/&gt;&lt;Slide id=&quot;338&quot; dur=&quot;1&quot;/&gt;&lt;/Timings&gt;&lt;/WMTools&gt;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 5-7 March 2013 &amp;quot;&quot;/&gt;&lt;property id=&quot;20307&quot; value=&quot;335&quot;/&gt;&lt;/object&gt;&lt;object type=&quot;3&quot; unique_id=&quot;10004&quot;&gt;&lt;property id=&quot;20148&quot; value=&quot;5&quot;/&gt;&lt;property id=&quot;20300&quot; value=&quot;Slide 2 - &amp;quot;Status of Prevailing Approaches for Guiding Intensity Forecasts&amp;quot;&quot;/&gt;&lt;property id=&quot;20307&quot; value=&quot;338&quot;/&gt;&lt;/object&gt;&lt;object type=&quot;3&quot; unique_id=&quot;10005&quot;&gt;&lt;property id=&quot;20148&quot; value=&quot;5&quot;/&gt;&lt;property id=&quot;20300&quot; value=&quot;Slide 3 - &amp;quot;The Turbofan-jet-powered Global Hawk, a High-Altitude/Long-Endurance (HALE)-type UAV&amp;quot;&quot;/&gt;&lt;property id=&quot;20307&quot; value=&quot;402&quot;/&gt;&lt;/object&gt;&lt;object type=&quot;3&quot; unique_id=&quot;10006&quot;&gt;&lt;property id=&quot;20148&quot; value=&quot;5&quot;/&gt;&lt;property id=&quot;20300&quot; value=&quot;Slide 5 - &amp;quot;Subdivisional Analysis of Tropical-Cyclone Structure vis-à-vis Direct Numerical Integration&amp;quot;&quot;/&gt;&lt;property id=&quot;20307&quot; value=&quot;374&quot;/&gt;&lt;/object&gt;&lt;object type=&quot;3&quot; unique_id=&quot;10007&quot;&gt;&lt;property id=&quot;20148&quot; value=&quot;5&quot;/&gt;&lt;property id=&quot;20300&quot; value=&quot;Slide 6 - &amp;quot;Subdivisional Analysis of Tropical-Cyclone Structure vis-à-vis Direct Numerical Integration (cont.)&amp;quot;&quot;/&gt;&lt;property id=&quot;20307&quot; value=&quot;375&quot;/&gt;&lt;/object&gt;&lt;object type=&quot;3&quot; unique_id=&quot;10008&quot;&gt;&lt;property id=&quot;20148&quot; value=&quot;5&quot;/&gt;&lt;property id=&quot;20300&quot; value=&quot;Slide 7 - &amp;quot;Schematic of the Incipient Insertion of an Eye with Relatively Dry, Nonrotating, Upper-Tropospheric Air&amp;quot;&quot;/&gt;&lt;property id=&quot;20307&quot; value=&quot;427&quot;/&gt;&lt;/object&gt;&lt;object type=&quot;3&quot; unique_id=&quot;10009&quot;&gt;&lt;property id=&quot;20148&quot; value=&quot;5&quot;/&gt;&lt;property id=&quot;20300&quot; value=&quot;Slide 8 - &amp;quot;Schematic of a Mature Intense Hurricane,  with Rough Dimensions (Not Drawn to Scale)&amp;quot;&quot;/&gt;&lt;property id=&quot;20307&quot; value=&quot;404&quot;/&gt;&lt;/object&gt;&lt;object type=&quot;3&quot; unique_id=&quot;10010&quot;&gt;&lt;property id=&quot;20148&quot; value=&quot;5&quot;/&gt;&lt;property id=&quot;20300&quot; value=&quot;Slide 9 - &amp;quot;The Dynamics of the Tropical-Cyclone Boundary Layer&amp;quot;&quot;/&gt;&lt;property id=&quot;20307&quot; value=&quot;414&quot;/&gt;&lt;/object&gt;&lt;object type=&quot;3&quot; unique_id=&quot;10011&quot;&gt;&lt;property id=&quot;20148&quot; value=&quot;5&quot;/&gt;&lt;property id=&quot;20300&quot; value=&quot;Slide 10 - &amp;quot;The Dynamics of the Tropical-Cyclone Boundary Layer (cont.)&amp;quot;&quot;/&gt;&lt;property id=&quot;20307&quot; value=&quot;415&quot;/&gt;&lt;/object&gt;&lt;object type=&quot;3&quot; unique_id=&quot;10012&quot;&gt;&lt;property id=&quot;20148&quot; value=&quot;5&quot;/&gt;&lt;property id=&quot;20300&quot; value=&quot;Slide 11 - &amp;quot;Schematic of the Boundary-Layer Flow for Rapid Swirling above a Nearly Immobile, Nearly Planar Surface&amp;quot;&quot;/&gt;&lt;property id=&quot;20307&quot; value=&quot;377&quot;/&gt;&lt;/object&gt;&lt;object type=&quot;3&quot; unique_id=&quot;10013&quot;&gt;&lt;property id=&quot;20148&quot; value=&quot;5&quot;/&gt;&lt;property id=&quot;20300&quot; value=&quot;Slide 12 - &amp;quot;Dimensionless Downdraft W(x;) at the Top Edge of the Boundary Layer&amp;quot;&quot;/&gt;&lt;property id=&quot;20307&quot; value=&quot;422&quot;/&gt;&lt;/object&gt;&lt;object type=&quot;3&quot; unique_id=&quot;10014&quot;&gt;&lt;property id=&quot;20148&quot; value=&quot;5&quot;/&gt;&lt;property id=&quot;20300&quot; value=&quot;Slide 13 - &amp;quot;Dimensionless Streamfunction (x,edge) at the Top of the Boundary Layer&amp;quot;&quot;/&gt;&lt;property id=&quot;20307&quot; value=&quot;423&quot;/&gt;&lt;/object&gt;&lt;object type=&quot;3&quot; unique_id=&quot;10015&quot;&gt;&lt;property id=&quot;20148&quot; value=&quot;5&quot;/&gt;&lt;property id=&quot;20300&quot; value=&quot;Slide 14 - &amp;quot;Profiles of the Axial Velocity w(x,ζ) at Ten Streamwise Stations&amp;quot;&quot;/&gt;&lt;property id=&quot;20307&quot; value=&quot;420&quot;/&gt;&lt;/object&gt;&lt;object type=&quot;3&quot; unique_id=&quot;10016&quot;&gt;&lt;property id=&quot;20148&quot; value=&quot;5&quot;/&gt;&lt;property id=&quot;20300&quot; value=&quot;Slide 15 - &amp;quot;Profiles of the Radial Influx  (x,ζ) at Nine Streamwise Stations&amp;quot;&quot;/&gt;&lt;property id=&quot;20307&quot; value=&quot;418&quot;/&gt;&lt;/object&gt;&lt;object type=&quot;3&quot; unique_id=&quot;10017&quot;&gt;&lt;property id=&quot;20148&quot; value=&quot;5&quot;/&gt;&lt;property id=&quot;20300&quot; value=&quot;Slide 16 - &amp;quot;Isopleths of the Radial Influx  (x,ζ)  in the Boundary Layer&amp;quot;&quot;/&gt;&lt;property id=&quot;20307&quot; value=&quot;421&quot;/&gt;&lt;/object&gt;&lt;object type=&quot;3&quot; unique_id=&quot;10018&quot;&gt;&lt;property id=&quot;20148&quot; value=&quot;5&quot;/&gt;&lt;property id=&quot;20300&quot; value=&quot;Slide 17 - &amp;quot;Ten Profiles of the Friction Term in the Swirl-momentum Equation&amp;quot;&quot;/&gt;&lt;property id=&quot;20307&quot; value=&quot;426&quot;/&gt;&lt;/object&gt;&lt;object type=&quot;3&quot; unique_id=&quot;10019&quot;&gt;&lt;property id=&quot;20148&quot; value=&quot;5&quot;/&gt;&lt;property id=&quot;20300&quot; value=&quot;Slide 18 - &amp;quot;Profiles of the Relative Angular Momentum ψ(x,ζ) at Ten Streamwise Stations&amp;quot;&quot;/&gt;&lt;property id=&quot;20307&quot; value=&quot;419&quot;/&gt;&lt;/object&gt;&lt;object type=&quot;3&quot; unique_id=&quot;10020&quot;&gt;&lt;property id=&quot;20148&quot; value=&quot;5&quot;/&gt;&lt;property id=&quot;20300&quot; value=&quot;Slide 19 - &amp;quot;Ten Profiles of the Friction Term in the Radial-momentum Equation&amp;quot;&quot;/&gt;&lt;property id=&quot;20307&quot; value=&quot;425&quot;/&gt;&lt;/object&gt;&lt;object type=&quot;3&quot; unique_id=&quot;10021&quot;&gt;&lt;property id=&quot;20148&quot; value=&quot;5&quot;/&gt;&lt;property id=&quot;20300&quot; value=&quot;Slide 20 - &amp;quot;Normalized Streamlines (x,) {darker contours}; Isopleths of Angular Momentum ψ(x,ζ) {lighter contours}  &amp;quot;&quot;/&gt;&lt;property id=&quot;20307&quot; value=&quot;424&quot;/&gt;&lt;/object&gt;&lt;object type=&quot;3&quot; unique_id=&quot;10022&quot;&gt;&lt;property id=&quot;20148&quot; value=&quot;5&quot;/&gt;&lt;property id=&quot;20300&quot; value=&quot;Slide 21 - &amp;quot;The Energetics of the Tropical-Cyclone Boundary Layer&amp;quot;&quot;/&gt;&lt;property id=&quot;20307&quot; value=&quot;417&quot;/&gt;&lt;/object&gt;&lt;object type=&quot;3&quot; unique_id=&quot;10023&quot;&gt;&lt;property id=&quot;20148&quot; value=&quot;5&quot;/&gt;&lt;property id=&quot;20300&quot; value=&quot;Slide 25 - &amp;quot;References&amp;quot;&quot;/&gt;&lt;property id=&quot;20307&quot; value=&quot;394&quot;/&gt;&lt;/object&gt;&lt;object type=&quot;3&quot; unique_id=&quot;10047&quot;&gt;&lt;property id=&quot;20148&quot; value=&quot;5&quot;/&gt;&lt;property id=&quot;20300&quot; value=&quot;Slide 4 - &amp;quot;Towards a CONOPS for the Global Hawk&amp;quot;&quot;/&gt;&lt;property id=&quot;20307&quot; value=&quot;428&quot;/&gt;&lt;/object&gt;&lt;object type=&quot;3&quot; unique_id=&quot;10048&quot;&gt;&lt;property id=&quot;20148&quot; value=&quot;5&quot;/&gt;&lt;property id=&quot;20300&quot; value=&quot;Slide 22 - &amp;quot;A Steady Axisymmetric Inviscid Model of the Bulk Vortex&amp;quot;&quot;/&gt;&lt;property id=&quot;20307&quot; value=&quot;429&quot;/&gt;&lt;/object&gt;&lt;object type=&quot;3&quot; unique_id=&quot;10049&quot;&gt;&lt;property id=&quot;20148&quot; value=&quot;5&quot;/&gt;&lt;property id=&quot;20300&quot; value=&quot;Slide 23 - &amp;quot;A Steady Axisymmetric Inviscid Model of the Bulk Vortex (cont.)&amp;quot;&quot;/&gt;&lt;property id=&quot;20307&quot; value=&quot;430&quot;/&gt;&lt;/object&gt;&lt;object type=&quot;3&quot; unique_id=&quot;10050&quot;&gt;&lt;property id=&quot;20148&quot; value=&quot;5&quot;/&gt;&lt;property id=&quot;20300&quot; value=&quot;Slide 24 - &amp;quot;A Steady Axisymmetric Inviscid Model of the Bulk Vortex (cont.)&amp;quot;&quot;/&gt;&lt;property id=&quot;20307&quot; value=&quot;431&quot;/&gt;&lt;/object&gt;&lt;/object&gt;&lt;object type=&quot;8&quot; unique_id=&quot;10046&quot;&gt;&lt;/object&gt;&lt;/object&gt;&lt;/database&gt;"/>
  <p:tag name="SECTOMILLISECCONVERTED" val="1"/>
  <p:tag name="ARTICULATE_PROJECT_OPEN" val="0"/>
</p:tagLst>
</file>

<file path=ppt/theme/theme1.xml><?xml version="1.0" encoding="utf-8"?>
<a:theme xmlns:a="http://schemas.openxmlformats.org/drawingml/2006/main" name="Default Design">
  <a:themeElements>
    <a:clrScheme name="Default Design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5DAA"/>
      </a:accent1>
      <a:accent2>
        <a:srgbClr val="CC0000"/>
      </a:accent2>
      <a:accent3>
        <a:srgbClr val="FFFFFF"/>
      </a:accent3>
      <a:accent4>
        <a:srgbClr val="000000"/>
      </a:accent4>
      <a:accent5>
        <a:srgbClr val="AAB6D2"/>
      </a:accent5>
      <a:accent6>
        <a:srgbClr val="B90000"/>
      </a:accent6>
      <a:hlink>
        <a:srgbClr val="4FAFFF"/>
      </a:hlink>
      <a:folHlink>
        <a:srgbClr val="009600"/>
      </a:folHlink>
    </a:clrScheme>
    <a:fontScheme name="Default Design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5DAA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AB6D2"/>
        </a:accent5>
        <a:accent6>
          <a:srgbClr val="B90000"/>
        </a:accent6>
        <a:hlink>
          <a:srgbClr val="4FAFFF"/>
        </a:hlink>
        <a:folHlink>
          <a:srgbClr val="00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5DAA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AB6D2"/>
        </a:accent5>
        <a:accent6>
          <a:srgbClr val="B90000"/>
        </a:accent6>
        <a:hlink>
          <a:srgbClr val="4FAFFF"/>
        </a:hlink>
        <a:folHlink>
          <a:srgbClr val="009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4">
    <a:dk1>
      <a:srgbClr val="000000"/>
    </a:dk1>
    <a:lt1>
      <a:srgbClr val="FFFFFF"/>
    </a:lt1>
    <a:dk2>
      <a:srgbClr val="000000"/>
    </a:dk2>
    <a:lt2>
      <a:srgbClr val="808080"/>
    </a:lt2>
    <a:accent1>
      <a:srgbClr val="005DAA"/>
    </a:accent1>
    <a:accent2>
      <a:srgbClr val="CC0000"/>
    </a:accent2>
    <a:accent3>
      <a:srgbClr val="FFFFFF"/>
    </a:accent3>
    <a:accent4>
      <a:srgbClr val="000000"/>
    </a:accent4>
    <a:accent5>
      <a:srgbClr val="AAB6D2"/>
    </a:accent5>
    <a:accent6>
      <a:srgbClr val="B90000"/>
    </a:accent6>
    <a:hlink>
      <a:srgbClr val="4FAFFF"/>
    </a:hlink>
    <a:folHlink>
      <a:srgbClr val="0096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9660</TotalTime>
  <Words>728</Words>
  <Application>Microsoft Office PowerPoint</Application>
  <PresentationFormat>On-screen Show (4:3)</PresentationFormat>
  <Paragraphs>382</Paragraphs>
  <Slides>28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Default Design</vt:lpstr>
      <vt:lpstr>Equation</vt:lpstr>
      <vt:lpstr>MathType 6.0 Equation</vt:lpstr>
      <vt:lpstr> 5-7 March 2013 </vt:lpstr>
      <vt:lpstr>Status of Prevailing Approaches for Guiding Intensity Forecasts</vt:lpstr>
      <vt:lpstr>The Turbofan-jet-powered Global Hawk, a High-Altitude/Long-Endurance (HALE)-type UAV</vt:lpstr>
      <vt:lpstr>Towards a CONOPS for the Global Hawk</vt:lpstr>
      <vt:lpstr>Towards a CONOPS for the Global Hawk (continued)</vt:lpstr>
      <vt:lpstr>Subdivisional Analysis of Tropical-Cyclone Structure vis-à-vis Direct Numerical Integration</vt:lpstr>
      <vt:lpstr>Subdivisional Analysis of Tropical-Cyclone Structure vis-à-vis Direct Numerical Integration (continued)</vt:lpstr>
      <vt:lpstr>Schematic of the Incipient Insertion of an Eye with Relatively Dry, Nonrotating, Upper-Tropospheric Air</vt:lpstr>
      <vt:lpstr>Schematic of a Mature Intense Hurricane,  with Rough Dimensions (Not Drawn to Scale)</vt:lpstr>
      <vt:lpstr>The Dynamics of the Tropical-Cyclone Boundary Layer</vt:lpstr>
      <vt:lpstr>The Dynamics of the Tropical-Cyclone Boundary Layer (continued)</vt:lpstr>
      <vt:lpstr>Schematic of the Boundary-Layer Flow for a Noninertial-Frame Potential Vortex above a Nearly Immobile, Nearly Planar Surface</vt:lpstr>
      <vt:lpstr>Mean Vertical Velocity vs. Cylindrical Radius, near the Top of the Frictional Layer under a Vortical Storm</vt:lpstr>
      <vt:lpstr>Dimensionless Downdraft W(x;) at the Top Edge of the Boundary Layer</vt:lpstr>
      <vt:lpstr>Dimensionless Streamfunction (x,edge) at the Top Edge of the Boundary Layer</vt:lpstr>
      <vt:lpstr>Profiles of the Axial Velocity w(x,ζ) at Ten Streamwise Stations</vt:lpstr>
      <vt:lpstr>Profiles of the Radial Influx  (x,ζ) at Nine Streamwise Stations</vt:lpstr>
      <vt:lpstr>Isopleths of the Radial Influx  (x,ζ)  in the Boundary Layer</vt:lpstr>
      <vt:lpstr>Ten Profiles of the Friction Term in the Radial-momentum Equation</vt:lpstr>
      <vt:lpstr>Profiles of the Relative Angular Momentum ψ(x,ζ) at Ten Streamwise Stations</vt:lpstr>
      <vt:lpstr>Ten Profiles of the Friction Term in the Swirl-momentum Equation</vt:lpstr>
      <vt:lpstr>Normalized Streamlines (x,) {darker contours}; Isopleths of Angular Momentum ψ(x,ζ) {lighter contours}  </vt:lpstr>
      <vt:lpstr>The Energetics of the Tropical-Cyclone Boundary Layer</vt:lpstr>
      <vt:lpstr>A Steady Axisymmetric Inviscid Model of the Bulk Vortex</vt:lpstr>
      <vt:lpstr>A Steady Axisymmetric Inviscid Model of the Bulk Vortex (continued)</vt:lpstr>
      <vt:lpstr>A Steady Axisymmetric Inviscid Model of the Bulk Vortex (continued)</vt:lpstr>
      <vt:lpstr>Reprise of Modular Modeling of the Tropical-Cyclone Structure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Remi</dc:creator>
  <cp:lastModifiedBy>s088046</cp:lastModifiedBy>
  <cp:revision>414</cp:revision>
  <dcterms:created xsi:type="dcterms:W3CDTF">2007-12-05T18:39:31Z</dcterms:created>
  <dcterms:modified xsi:type="dcterms:W3CDTF">2013-02-18T22:44:59Z</dcterms:modified>
</cp:coreProperties>
</file>